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rFonts w:ascii="Arial" w:hAnsi="Arial" w:cs="Arial"/>
          <w:sz w:val="24"/>
          <w:szCs w:val="24"/>
        </w:rPr>
        <w:id w:val="-1447000509"/>
        <w:docPartObj>
          <w:docPartGallery w:val="Cover Pages"/>
          <w:docPartUnique/>
        </w:docPartObj>
      </w:sdtPr>
      <w:sdtEndPr>
        <w:rPr>
          <w:sz w:val="22"/>
          <w:szCs w:val="22"/>
        </w:rPr>
      </w:sdtEndPr>
      <w:sdtContent>
        <w:p w14:paraId="3D20C659" w14:textId="3C282328" w:rsidR="006367F6" w:rsidRPr="00F46F42" w:rsidRDefault="00C95026" w:rsidP="00F46F42">
          <w:pPr>
            <w:spacing w:line="360" w:lineRule="auto"/>
            <w:rPr>
              <w:rFonts w:ascii="Arial" w:hAnsi="Arial" w:cs="Arial"/>
              <w:sz w:val="24"/>
              <w:szCs w:val="24"/>
            </w:rPr>
          </w:pPr>
          <w:r w:rsidRPr="00F46F42">
            <w:rPr>
              <w:rFonts w:ascii="Arial" w:hAnsi="Arial" w:cs="Arial"/>
              <w:noProof/>
              <w:color w:val="060644"/>
              <w:sz w:val="180"/>
              <w:szCs w:val="180"/>
            </w:rPr>
            <w:drawing>
              <wp:anchor distT="0" distB="0" distL="114300" distR="114300" simplePos="0" relativeHeight="251658241" behindDoc="0" locked="0" layoutInCell="1" allowOverlap="1" wp14:anchorId="6AD97811" wp14:editId="3A8DF4C4">
                <wp:simplePos x="0" y="0"/>
                <wp:positionH relativeFrom="margin">
                  <wp:posOffset>6793688</wp:posOffset>
                </wp:positionH>
                <wp:positionV relativeFrom="paragraph">
                  <wp:posOffset>-362083</wp:posOffset>
                </wp:positionV>
                <wp:extent cx="2307117" cy="1100703"/>
                <wp:effectExtent l="0" t="0" r="0" b="0"/>
                <wp:wrapNone/>
                <wp:docPr id="1" name="Picture 1"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307117" cy="1100703"/>
                        </a:xfrm>
                        <a:prstGeom prst="rect">
                          <a:avLst/>
                        </a:prstGeom>
                      </pic:spPr>
                    </pic:pic>
                  </a:graphicData>
                </a:graphic>
                <wp14:sizeRelH relativeFrom="margin">
                  <wp14:pctWidth>0</wp14:pctWidth>
                </wp14:sizeRelH>
                <wp14:sizeRelV relativeFrom="margin">
                  <wp14:pctHeight>0</wp14:pctHeight>
                </wp14:sizeRelV>
              </wp:anchor>
            </w:drawing>
          </w:r>
        </w:p>
        <w:p w14:paraId="34643FDE" w14:textId="7291E4AE" w:rsidR="00220F94" w:rsidRDefault="00E6622A" w:rsidP="003A3D98">
          <w:pPr>
            <w:spacing w:line="360" w:lineRule="auto"/>
            <w:rPr>
              <w:rFonts w:ascii="Arial" w:hAnsi="Arial" w:cs="Arial"/>
            </w:rPr>
          </w:pPr>
          <w:r w:rsidRPr="00F46F42">
            <w:rPr>
              <w:rFonts w:ascii="Arial" w:hAnsi="Arial" w:cs="Arial"/>
              <w:noProof/>
            </w:rPr>
            <mc:AlternateContent>
              <mc:Choice Requires="wps">
                <w:drawing>
                  <wp:anchor distT="0" distB="0" distL="114300" distR="114300" simplePos="0" relativeHeight="251658243" behindDoc="0" locked="0" layoutInCell="1" allowOverlap="1" wp14:anchorId="6F55C1F1" wp14:editId="729B829F">
                    <wp:simplePos x="0" y="0"/>
                    <wp:positionH relativeFrom="margin">
                      <wp:align>center</wp:align>
                    </wp:positionH>
                    <wp:positionV relativeFrom="paragraph">
                      <wp:posOffset>3083826</wp:posOffset>
                    </wp:positionV>
                    <wp:extent cx="8388985" cy="2552700"/>
                    <wp:effectExtent l="0" t="0" r="0" b="0"/>
                    <wp:wrapNone/>
                    <wp:docPr id="5" name="Text Box 5"/>
                    <wp:cNvGraphicFramePr/>
                    <a:graphic xmlns:a="http://schemas.openxmlformats.org/drawingml/2006/main">
                      <a:graphicData uri="http://schemas.microsoft.com/office/word/2010/wordprocessingShape">
                        <wps:wsp>
                          <wps:cNvSpPr txBox="1"/>
                          <wps:spPr>
                            <a:xfrm>
                              <a:off x="0" y="0"/>
                              <a:ext cx="8388985" cy="2552700"/>
                            </a:xfrm>
                            <a:prstGeom prst="rect">
                              <a:avLst/>
                            </a:prstGeom>
                            <a:solidFill>
                              <a:schemeClr val="lt1"/>
                            </a:solidFill>
                            <a:ln w="6350">
                              <a:noFill/>
                            </a:ln>
                          </wps:spPr>
                          <wps:txbx>
                            <w:txbxContent>
                              <w:p w14:paraId="736A9719" w14:textId="11A88508" w:rsidR="00E6622A" w:rsidRDefault="00346C97" w:rsidP="00E6622A">
                                <w:pPr>
                                  <w:spacing w:after="0" w:line="240" w:lineRule="auto"/>
                                  <w:rPr>
                                    <w:rFonts w:ascii="Arial" w:eastAsia="Times New Roman" w:hAnsi="Arial" w:cs="Arial"/>
                                    <w:b/>
                                    <w:bCs/>
                                    <w:color w:val="000000"/>
                                    <w:lang w:eastAsia="en-GB"/>
                                  </w:rPr>
                                </w:pPr>
                                <w:r>
                                  <w:rPr>
                                    <w:rFonts w:ascii="Arial" w:eastAsia="Times New Roman" w:hAnsi="Arial" w:cs="Arial"/>
                                    <w:b/>
                                    <w:bCs/>
                                    <w:color w:val="000000"/>
                                    <w:lang w:eastAsia="en-GB"/>
                                  </w:rPr>
                                  <w:t>Your unit’s</w:t>
                                </w:r>
                                <w:r w:rsidR="00E6622A">
                                  <w:rPr>
                                    <w:rFonts w:ascii="Arial" w:eastAsia="Times New Roman" w:hAnsi="Arial" w:cs="Arial"/>
                                    <w:b/>
                                    <w:bCs/>
                                    <w:color w:val="000000"/>
                                    <w:lang w:eastAsia="en-GB"/>
                                  </w:rPr>
                                  <w:t xml:space="preserve"> name: </w:t>
                                </w:r>
                              </w:p>
                              <w:p w14:paraId="795E8D38" w14:textId="6A5AA38A" w:rsidR="00E6622A" w:rsidRDefault="00E6622A" w:rsidP="00E6622A">
                                <w:pPr>
                                  <w:spacing w:after="0" w:line="240" w:lineRule="auto"/>
                                  <w:rPr>
                                    <w:rFonts w:ascii="Arial" w:eastAsia="Times New Roman" w:hAnsi="Arial" w:cs="Arial"/>
                                    <w:b/>
                                    <w:bCs/>
                                    <w:color w:val="000000"/>
                                    <w:lang w:eastAsia="en-GB"/>
                                  </w:rPr>
                                </w:pPr>
                                <w:r>
                                  <w:rPr>
                                    <w:rFonts w:ascii="Arial" w:eastAsia="Times New Roman" w:hAnsi="Arial" w:cs="Arial"/>
                                    <w:b/>
                                    <w:bCs/>
                                    <w:color w:val="000000"/>
                                    <w:lang w:eastAsia="en-GB"/>
                                  </w:rPr>
                                  <w:br/>
                                  <w:t>Your ODN:</w:t>
                                </w:r>
                                <w:r w:rsidR="00346C97">
                                  <w:rPr>
                                    <w:rFonts w:ascii="Arial" w:eastAsia="Times New Roman" w:hAnsi="Arial" w:cs="Arial"/>
                                    <w:b/>
                                    <w:bCs/>
                                    <w:color w:val="000000"/>
                                    <w:lang w:eastAsia="en-GB"/>
                                  </w:rPr>
                                  <w:t xml:space="preserve"> </w:t>
                                </w:r>
                                <w:sdt>
                                  <w:sdtPr>
                                    <w:rPr>
                                      <w:rFonts w:ascii="Arial" w:eastAsia="Times New Roman" w:hAnsi="Arial" w:cs="Arial"/>
                                      <w:b/>
                                      <w:bCs/>
                                      <w:color w:val="000000"/>
                                      <w:lang w:eastAsia="en-GB"/>
                                    </w:rPr>
                                    <w:id w:val="-1154675751"/>
                                    <w:placeholder>
                                      <w:docPart w:val="DefaultPlaceholder_-1854013438"/>
                                    </w:placeholder>
                                    <w:showingPlcHdr/>
                                    <w:dropDownList>
                                      <w:listItem w:value="Choose an item."/>
                                      <w:listItem w:displayText="Birmingham, Black Country, Hereford &amp; Worcester Including Central England " w:value="Birmingham, Black Country, Hereford &amp; Worcester Including Central England "/>
                                      <w:listItem w:displayText="Cheshire &amp; Mersey " w:value="Cheshire &amp; Mersey "/>
                                      <w:listItem w:displayText="East Midlands Formerly Mid Trent " w:value="East Midlands Formerly Mid Trent "/>
                                      <w:listItem w:displayText="East Of England " w:value="East Of England "/>
                                      <w:listItem w:displayText="Greater Manchester " w:value="Greater Manchester "/>
                                      <w:listItem w:displayText="Kent, Surrey, Sussex Critical Care Network " w:value="Kent, Surrey, Sussex Critical Care Network "/>
                                      <w:listItem w:displayText="Lancashire And South Cumbria " w:value="Lancashire And South Cumbria "/>
                                      <w:listItem w:displayText="London - North Central " w:value="London - North Central "/>
                                      <w:listItem w:displayText="London - North East " w:value="London - North East "/>
                                      <w:listItem w:displayText="London - North West " w:value="London - North West "/>
                                      <w:listItem w:displayText="London - South East " w:value="London - South East "/>
                                      <w:listItem w:displayText="London - South West " w:value="London - South West "/>
                                      <w:listItem w:displayText="North Of England " w:value="North Of England "/>
                                      <w:listItem w:displayText="North East &amp; Cumbria Locality " w:value="North East &amp; Cumbria Locality "/>
                                      <w:listItem w:displayText="North Of England - Tees Valley &amp; South Durham Locality " w:value="North Of England - Tees Valley &amp; South Durham Locality "/>
                                      <w:listItem w:displayText="North West Midlands " w:value="North West Midlands "/>
                                      <w:listItem w:displayText="North Yorkshire &amp; Humberside " w:value="North Yorkshire &amp; Humberside "/>
                                      <w:listItem w:displayText="Northern Ireland " w:value="Northern Ireland "/>
                                      <w:listItem w:displayText="Scotland " w:value="Scotland "/>
                                      <w:listItem w:displayText="South West " w:value="South West "/>
                                      <w:listItem w:displayText="South Yorkshire &amp; Bassetlaw " w:value="South Yorkshire &amp; Bassetlaw "/>
                                      <w:listItem w:displayText="Thames Valley &amp; Wessex " w:value="Thames Valley &amp; Wessex "/>
                                      <w:listItem w:displayText="Wales " w:value="Wales "/>
                                      <w:listItem w:displayText="West Yorkshire " w:value="West Yorkshire "/>
                                    </w:dropDownList>
                                  </w:sdtPr>
                                  <w:sdtContent>
                                    <w:r w:rsidR="00DD11B5" w:rsidRPr="00C2048F">
                                      <w:rPr>
                                        <w:rStyle w:val="PlaceholderText"/>
                                      </w:rPr>
                                      <w:t>Choose an item.</w:t>
                                    </w:r>
                                  </w:sdtContent>
                                </w:sdt>
                              </w:p>
                              <w:p w14:paraId="3DF4A2C8" w14:textId="77777777" w:rsidR="00E6622A" w:rsidRDefault="00E6622A" w:rsidP="00E6622A">
                                <w:pPr>
                                  <w:spacing w:after="0" w:line="240" w:lineRule="auto"/>
                                  <w:rPr>
                                    <w:rFonts w:ascii="Arial" w:eastAsia="Times New Roman" w:hAnsi="Arial" w:cs="Arial"/>
                                    <w:b/>
                                    <w:bCs/>
                                    <w:color w:val="000000"/>
                                    <w:lang w:eastAsia="en-GB"/>
                                  </w:rPr>
                                </w:pPr>
                              </w:p>
                              <w:p w14:paraId="44A9CF15" w14:textId="090438BC" w:rsidR="00E6622A" w:rsidRPr="00341483" w:rsidRDefault="00E6622A" w:rsidP="00E6622A">
                                <w:pPr>
                                  <w:spacing w:after="0" w:line="240" w:lineRule="auto"/>
                                  <w:rPr>
                                    <w:rFonts w:ascii="Arial" w:eastAsia="Times New Roman" w:hAnsi="Arial" w:cs="Arial"/>
                                    <w:b/>
                                    <w:bCs/>
                                    <w:color w:val="000000"/>
                                    <w:lang w:eastAsia="en-GB"/>
                                  </w:rPr>
                                </w:pPr>
                                <w:r w:rsidRPr="00341483">
                                  <w:rPr>
                                    <w:rFonts w:ascii="Arial" w:eastAsia="Times New Roman" w:hAnsi="Arial" w:cs="Arial"/>
                                    <w:b/>
                                    <w:bCs/>
                                    <w:color w:val="000000"/>
                                    <w:lang w:eastAsia="en-GB"/>
                                  </w:rPr>
                                  <w:t>Email address</w:t>
                                </w:r>
                                <w:r w:rsidR="00346C97" w:rsidRPr="00341483">
                                  <w:rPr>
                                    <w:rFonts w:ascii="Arial" w:eastAsia="Times New Roman" w:hAnsi="Arial" w:cs="Arial"/>
                                    <w:b/>
                                    <w:bCs/>
                                    <w:color w:val="000000"/>
                                    <w:lang w:eastAsia="en-GB"/>
                                  </w:rPr>
                                  <w:t>:</w:t>
                                </w:r>
                              </w:p>
                              <w:p w14:paraId="0DE27A8D" w14:textId="77777777" w:rsidR="00341483" w:rsidRPr="00341483" w:rsidRDefault="00341483" w:rsidP="00E6622A">
                                <w:pPr>
                                  <w:spacing w:after="0" w:line="240" w:lineRule="auto"/>
                                  <w:rPr>
                                    <w:rFonts w:ascii="Arial" w:eastAsia="Times New Roman" w:hAnsi="Arial" w:cs="Arial"/>
                                    <w:b/>
                                    <w:bCs/>
                                    <w:color w:val="000000"/>
                                    <w:lang w:eastAsia="en-GB"/>
                                  </w:rPr>
                                </w:pPr>
                              </w:p>
                              <w:p w14:paraId="51266670" w14:textId="6908FCD2" w:rsidR="00341483" w:rsidRDefault="00341483" w:rsidP="00341483">
                                <w:pPr>
                                  <w:rPr>
                                    <w:rFonts w:ascii="Arial" w:hAnsi="Arial" w:cs="Arial"/>
                                    <w:color w:val="000000"/>
                                    <w:shd w:val="clear" w:color="auto" w:fill="FFFFFF"/>
                                  </w:rPr>
                                </w:pPr>
                                <w:r w:rsidRPr="00341483">
                                  <w:rPr>
                                    <w:rFonts w:ascii="Arial" w:hAnsi="Arial" w:cs="Arial"/>
                                    <w:color w:val="000000"/>
                                    <w:shd w:val="clear" w:color="auto" w:fill="FFFFFF"/>
                                  </w:rPr>
                                  <w:t xml:space="preserve">When you have completed this </w:t>
                                </w:r>
                                <w:r w:rsidR="00230FC3" w:rsidRPr="00341483">
                                  <w:rPr>
                                    <w:rFonts w:ascii="Arial" w:hAnsi="Arial" w:cs="Arial"/>
                                    <w:color w:val="000000"/>
                                    <w:shd w:val="clear" w:color="auto" w:fill="FFFFFF"/>
                                  </w:rPr>
                                  <w:t>tool,</w:t>
                                </w:r>
                                <w:r w:rsidRPr="00341483">
                                  <w:rPr>
                                    <w:rFonts w:ascii="Arial" w:hAnsi="Arial" w:cs="Arial"/>
                                    <w:color w:val="000000"/>
                                    <w:shd w:val="clear" w:color="auto" w:fill="FFFFFF"/>
                                  </w:rPr>
                                  <w:t xml:space="preserve"> the data will be fed anonymously into an Intensive Care Society Database. Please indicate if you do </w:t>
                                </w:r>
                                <w:r w:rsidR="00C27897">
                                  <w:rPr>
                                    <w:rFonts w:ascii="Arial" w:hAnsi="Arial" w:cs="Arial"/>
                                    <w:color w:val="000000"/>
                                    <w:shd w:val="clear" w:color="auto" w:fill="FFFFFF"/>
                                  </w:rPr>
                                  <w:t>NOT</w:t>
                                </w:r>
                                <w:r w:rsidRPr="00341483">
                                  <w:rPr>
                                    <w:rFonts w:ascii="Arial" w:hAnsi="Arial" w:cs="Arial"/>
                                    <w:color w:val="000000"/>
                                    <w:shd w:val="clear" w:color="auto" w:fill="FFFFFF"/>
                                  </w:rPr>
                                  <w:t xml:space="preserve"> wish for this to happen. </w:t>
                                </w:r>
                              </w:p>
                              <w:p w14:paraId="1A868EB0" w14:textId="707BF74A" w:rsidR="00341483" w:rsidRPr="00C27897" w:rsidRDefault="00C27897" w:rsidP="00341483">
                                <w:pPr>
                                  <w:rPr>
                                    <w:rFonts w:ascii="Arial" w:hAnsi="Arial" w:cs="Arial"/>
                                  </w:rPr>
                                </w:pPr>
                                <w:r w:rsidRPr="00C27897">
                                  <w:rPr>
                                    <w:rFonts w:ascii="Arial" w:hAnsi="Arial" w:cs="Arial"/>
                                  </w:rPr>
                                  <w:t>I do NOT consent for my data to be used.</w:t>
                                </w:r>
                                <w:r>
                                  <w:rPr>
                                    <w:rFonts w:ascii="Arial" w:hAnsi="Arial" w:cs="Arial"/>
                                  </w:rPr>
                                  <w:t xml:space="preserve"> </w:t>
                                </w:r>
                                <w:sdt>
                                  <w:sdtPr>
                                    <w:rPr>
                                      <w:rFonts w:ascii="Arial" w:hAnsi="Arial" w:cs="Arial"/>
                                    </w:rPr>
                                    <w:id w:val="-1491946949"/>
                                    <w14:checkbox>
                                      <w14:checked w14:val="0"/>
                                      <w14:checkedState w14:val="2612" w14:font="MS Gothic"/>
                                      <w14:uncheckedState w14:val="2610" w14:font="MS Gothic"/>
                                    </w14:checkbox>
                                  </w:sdtPr>
                                  <w:sdtContent>
                                    <w:r>
                                      <w:rPr>
                                        <w:rFonts w:ascii="MS Gothic" w:eastAsia="MS Gothic" w:hAnsi="MS Gothic" w:cs="Arial" w:hint="eastAsia"/>
                                      </w:rPr>
                                      <w:t>☐</w:t>
                                    </w:r>
                                  </w:sdtContent>
                                </w:sdt>
                              </w:p>
                              <w:p w14:paraId="2D4F5AA0" w14:textId="77777777" w:rsidR="00E6622A" w:rsidRPr="00E6622A" w:rsidRDefault="00E6622A" w:rsidP="00E6622A">
                                <w:pPr>
                                  <w:spacing w:after="0" w:line="240" w:lineRule="auto"/>
                                  <w:rPr>
                                    <w:rFonts w:ascii="Arial" w:eastAsia="Times New Roman" w:hAnsi="Arial" w:cs="Arial"/>
                                    <w:b/>
                                    <w:bCs/>
                                    <w:color w:val="000000"/>
                                    <w:lang w:eastAsia="en-GB"/>
                                  </w:rPr>
                                </w:pPr>
                              </w:p>
                              <w:p w14:paraId="1988BDF8" w14:textId="5512934D" w:rsidR="00857965" w:rsidRPr="00E6622A" w:rsidRDefault="00392C19" w:rsidP="00857965">
                                <w:pPr>
                                  <w:rPr>
                                    <w:rFonts w:ascii="Arial" w:hAnsi="Arial" w:cs="Arial"/>
                                    <w:sz w:val="20"/>
                                    <w:szCs w:val="20"/>
                                  </w:rPr>
                                </w:pPr>
                                <w:r w:rsidRPr="00E6622A">
                                  <w:rPr>
                                    <w:rFonts w:ascii="Arial" w:hAnsi="Arial" w:cs="Arial"/>
                                    <w:b/>
                                    <w:bCs/>
                                    <w:sz w:val="20"/>
                                    <w:szCs w:val="20"/>
                                  </w:rPr>
                                  <w:t>Author:</w:t>
                                </w:r>
                                <w:r w:rsidRPr="00E6622A">
                                  <w:rPr>
                                    <w:rFonts w:ascii="Arial" w:hAnsi="Arial" w:cs="Arial"/>
                                    <w:sz w:val="20"/>
                                    <w:szCs w:val="20"/>
                                  </w:rPr>
                                  <w:t xml:space="preserve"> Dr Julie Highfield</w:t>
                                </w:r>
                                <w:r w:rsidR="00B80B89" w:rsidRPr="00E6622A">
                                  <w:rPr>
                                    <w:rFonts w:ascii="Arial" w:hAnsi="Arial" w:cs="Arial"/>
                                    <w:sz w:val="20"/>
                                    <w:szCs w:val="20"/>
                                  </w:rPr>
                                  <w:t>, Intensive Care Society, Nation</w:t>
                                </w:r>
                                <w:r w:rsidR="00BC165A" w:rsidRPr="00E6622A">
                                  <w:rPr>
                                    <w:rFonts w:ascii="Arial" w:hAnsi="Arial" w:cs="Arial"/>
                                    <w:sz w:val="20"/>
                                    <w:szCs w:val="20"/>
                                  </w:rPr>
                                  <w:t>al</w:t>
                                </w:r>
                                <w:r w:rsidR="00B80B89" w:rsidRPr="00E6622A">
                                  <w:rPr>
                                    <w:rFonts w:ascii="Arial" w:hAnsi="Arial" w:cs="Arial"/>
                                    <w:sz w:val="20"/>
                                    <w:szCs w:val="20"/>
                                  </w:rPr>
                                  <w:t xml:space="preserve"> </w:t>
                                </w:r>
                                <w:r w:rsidR="00DD2E97" w:rsidRPr="00E6622A">
                                  <w:rPr>
                                    <w:rFonts w:ascii="Arial" w:hAnsi="Arial" w:cs="Arial"/>
                                    <w:sz w:val="20"/>
                                    <w:szCs w:val="20"/>
                                  </w:rPr>
                                  <w:t xml:space="preserve">Project </w:t>
                                </w:r>
                                <w:r w:rsidR="00B80B89" w:rsidRPr="00E6622A">
                                  <w:rPr>
                                    <w:rFonts w:ascii="Arial" w:hAnsi="Arial" w:cs="Arial"/>
                                    <w:sz w:val="20"/>
                                    <w:szCs w:val="20"/>
                                  </w:rPr>
                                  <w:t>Director for Wellbeing</w:t>
                                </w:r>
                              </w:p>
                              <w:p w14:paraId="2DEC8C7E" w14:textId="7986EE94" w:rsidR="00857965" w:rsidRDefault="00857965" w:rsidP="00857965">
                                <w:pPr>
                                  <w:rPr>
                                    <w:rFonts w:ascii="Arial" w:hAnsi="Arial" w:cs="Arial"/>
                                    <w:sz w:val="20"/>
                                    <w:szCs w:val="20"/>
                                  </w:rPr>
                                </w:pPr>
                                <w:r w:rsidRPr="00E6622A">
                                  <w:rPr>
                                    <w:rFonts w:ascii="Arial" w:hAnsi="Arial" w:cs="Arial"/>
                                    <w:b/>
                                    <w:bCs/>
                                    <w:sz w:val="20"/>
                                    <w:szCs w:val="20"/>
                                  </w:rPr>
                                  <w:t xml:space="preserve">Published: </w:t>
                                </w:r>
                                <w:r w:rsidR="00AF5D70" w:rsidRPr="00E6622A">
                                  <w:rPr>
                                    <w:rFonts w:ascii="Arial" w:hAnsi="Arial" w:cs="Arial"/>
                                    <w:sz w:val="20"/>
                                    <w:szCs w:val="20"/>
                                  </w:rPr>
                                  <w:t>October</w:t>
                                </w:r>
                                <w:r w:rsidR="00697AD7" w:rsidRPr="00E6622A">
                                  <w:rPr>
                                    <w:rFonts w:ascii="Arial" w:hAnsi="Arial" w:cs="Arial"/>
                                    <w:sz w:val="20"/>
                                    <w:szCs w:val="20"/>
                                  </w:rPr>
                                  <w:t xml:space="preserve"> 2021</w:t>
                                </w:r>
                                <w:r w:rsidR="00E46D6F" w:rsidRPr="00E6622A">
                                  <w:rPr>
                                    <w:rFonts w:ascii="Arial" w:hAnsi="Arial" w:cs="Arial"/>
                                    <w:sz w:val="20"/>
                                    <w:szCs w:val="20"/>
                                  </w:rPr>
                                  <w:t>.</w:t>
                                </w:r>
                              </w:p>
                              <w:p w14:paraId="4022BF87" w14:textId="77777777" w:rsidR="00BC1156" w:rsidRPr="00E6622A" w:rsidRDefault="00BC1156">
                                <w:pPr>
                                  <w:rPr>
                                    <w:rFonts w:ascii="Arial" w:hAnsi="Arial" w:cs="Arial"/>
                                    <w:sz w:val="20"/>
                                    <w:szCs w:val="20"/>
                                  </w:rPr>
                                </w:pPr>
                              </w:p>
                              <w:p w14:paraId="62C94705" w14:textId="19249BAC" w:rsidR="00BC1156" w:rsidRPr="00E6622A" w:rsidRDefault="00BC1156">
                                <w:pPr>
                                  <w:rPr>
                                    <w:rFonts w:ascii="Arial" w:hAnsi="Arial" w:cs="Arial"/>
                                    <w:sz w:val="20"/>
                                    <w:szCs w:val="20"/>
                                  </w:rPr>
                                </w:pPr>
                                <w:r w:rsidRPr="00E6622A">
                                  <w:rPr>
                                    <w:rFonts w:ascii="Arial" w:hAnsi="Arial" w:cs="Arial"/>
                                    <w:sz w:val="20"/>
                                    <w:szCs w:val="20"/>
                                  </w:rPr>
                                  <w:t>If yo</w:t>
                                </w:r>
                                <w:r w:rsidR="00CB3DB6" w:rsidRPr="00E6622A">
                                  <w:rPr>
                                    <w:rFonts w:ascii="Arial" w:hAnsi="Arial" w:cs="Arial"/>
                                    <w:sz w:val="20"/>
                                    <w:szCs w:val="20"/>
                                  </w:rPr>
                                  <w:t>u have any questions or comments regarding the tool, please email</w:t>
                                </w:r>
                                <w:r w:rsidR="00EE635C" w:rsidRPr="00E6622A">
                                  <w:rPr>
                                    <w:rFonts w:ascii="Arial" w:hAnsi="Arial" w:cs="Arial"/>
                                    <w:sz w:val="20"/>
                                    <w:szCs w:val="20"/>
                                  </w:rPr>
                                  <w:t xml:space="preserve"> </w:t>
                                </w:r>
                                <w:hyperlink r:id="rId13" w:history="1">
                                  <w:r w:rsidR="00EE635C" w:rsidRPr="00E6622A">
                                    <w:rPr>
                                      <w:rStyle w:val="Hyperlink"/>
                                      <w:rFonts w:ascii="Arial" w:hAnsi="Arial" w:cs="Arial"/>
                                      <w:sz w:val="20"/>
                                      <w:szCs w:val="20"/>
                                    </w:rPr>
                                    <w:t>wellbeing@ics.ac.uk</w:t>
                                  </w:r>
                                </w:hyperlink>
                                <w:r w:rsidR="00EE635C" w:rsidRPr="00E6622A">
                                  <w:rPr>
                                    <w:rFonts w:ascii="Arial" w:hAnsi="Arial" w:cs="Arial"/>
                                    <w:sz w:val="20"/>
                                    <w:szCs w:val="20"/>
                                  </w:rPr>
                                  <w:t>.</w:t>
                                </w:r>
                              </w:p>
                              <w:p w14:paraId="248B75D3" w14:textId="77777777" w:rsidR="00E6622A" w:rsidRDefault="00E6622A">
                                <w:pPr>
                                  <w:rPr>
                                    <w:rFonts w:ascii="Arial" w:hAnsi="Arial" w:cs="Arial"/>
                                  </w:rPr>
                                </w:pPr>
                              </w:p>
                              <w:p w14:paraId="054D9014" w14:textId="77777777" w:rsidR="00E6622A" w:rsidRPr="00C47E2C" w:rsidRDefault="00E6622A">
                                <w:pPr>
                                  <w:rPr>
                                    <w:rFonts w:ascii="Arial" w:hAnsi="Arial" w:cs="Arial"/>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F55C1F1" id="_x0000_t202" coordsize="21600,21600" o:spt="202" path="m,l,21600r21600,l21600,xe">
                    <v:stroke joinstyle="miter"/>
                    <v:path gradientshapeok="t" o:connecttype="rect"/>
                  </v:shapetype>
                  <v:shape id="Text Box 5" o:spid="_x0000_s1026" type="#_x0000_t202" style="position:absolute;margin-left:0;margin-top:242.8pt;width:660.55pt;height:201pt;z-index:251658243;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nSFkQwIAAHoEAAAOAAAAZHJzL2Uyb0RvYy54bWysVN9v2jAQfp+0/8Hy+0ig0NKIUDEqpkmo&#10;rQRTn41jk0iOz7MNCfvrd3YCpd2epr0457vz/fi+u8we2lqRo7CuAp3T4SClRGgORaX3Of2xXX2Z&#10;UuI80wVToEVOT8LRh/nnT7PGZGIEJahCWIJBtMsak9PSe5MlieOlqJkbgBEajRJszTxe7T4pLGsw&#10;eq2SUZreJg3YwljgwjnUPnZGOo/xpRTcP0vphCcqp1ibj6eN5y6cyXzGsr1lpqx4Xwb7hypqVmlM&#10;egn1yDwjB1v9EaquuAUH0g841AlIWXERe8BuhumHbjYlMyL2guA4c4HJ/b+w/On4YklV5HRCiWY1&#10;UrQVrSdfoSWTgE5jXIZOG4NuvkU1snzWO1SGpltp6/DFdgjaEefTBdsQjKNyejOd3k8xCUfbaDIZ&#10;3aUR/eTtubHOfxNQkyDk1CJ5EVN2XDuPpaDr2SVkc6CqYlUpFS9hYMRSWXJkSLXysUh88c5LadLk&#10;9PZmksbAGsLzLrLSmCA02zUVJN/u2h6BHRQnBMBCN0DO8FWFRa6Z8y/M4sRgz7gF/hkPqQCTQC9R&#10;UoL99Td98Eci0UpJgxOYU/fzwKygRH3XSPH9cDwOIxsv48ndCC/22rK7tuhDvQTsfIj7ZngUg79X&#10;Z1FaqF9xWRYhK5qY5pg7p/4sLn23F7hsXCwW0QmH1DC/1hvDQ+iAdKBg274ya3qePFL8BOdZZdkH&#10;ujrf8FLD4uBBVpHLAHCHao87DnikuF/GsEHX9+j19suY/wYAAP//AwBQSwMEFAAGAAgAAAAhAIEb&#10;oGDhAAAACQEAAA8AAABkcnMvZG93bnJldi54bWxMj0tPwzAQhO9I/Adrkbgg6qShbRSyqRDiIfVG&#10;w0Pc3HhJIuJ1FLtJ+Pe4JziOZjTzTb6dTSdGGlxrGSFeRCCIK6tbrhFey8frFITzirXqLBPCDznY&#10;Fudnucq0nfiFxr2vRShhlymExvs+k9JVDRnlFrYnDt6XHYzyQQ611IOaQrnp5DKK1tKolsNCo3q6&#10;b6j63h8NwudV/bFz89PblKyS/uF5LDfvukS8vJjvbkF4mv1fGE74AR2KwHSwR9ZOdAjhiEe4SVdr&#10;ECc7WcYxiANCmm7WIItc/n9Q/AIAAP//AwBQSwECLQAUAAYACAAAACEAtoM4kv4AAADhAQAAEwAA&#10;AAAAAAAAAAAAAAAAAAAAW0NvbnRlbnRfVHlwZXNdLnhtbFBLAQItABQABgAIAAAAIQA4/SH/1gAA&#10;AJQBAAALAAAAAAAAAAAAAAAAAC8BAABfcmVscy8ucmVsc1BLAQItABQABgAIAAAAIQBwnSFkQwIA&#10;AHoEAAAOAAAAAAAAAAAAAAAAAC4CAABkcnMvZTJvRG9jLnhtbFBLAQItABQABgAIAAAAIQCBG6Bg&#10;4QAAAAkBAAAPAAAAAAAAAAAAAAAAAJ0EAABkcnMvZG93bnJldi54bWxQSwUGAAAAAAQABADzAAAA&#10;qwUAAAAA&#10;" fillcolor="white [3201]" stroked="f" strokeweight=".5pt">
                    <v:textbox>
                      <w:txbxContent>
                        <w:p w14:paraId="736A9719" w14:textId="11A88508" w:rsidR="00E6622A" w:rsidRDefault="00346C97" w:rsidP="00E6622A">
                          <w:pPr>
                            <w:spacing w:after="0" w:line="240" w:lineRule="auto"/>
                            <w:rPr>
                              <w:rFonts w:ascii="Arial" w:eastAsia="Times New Roman" w:hAnsi="Arial" w:cs="Arial"/>
                              <w:b/>
                              <w:bCs/>
                              <w:color w:val="000000"/>
                              <w:lang w:eastAsia="en-GB"/>
                            </w:rPr>
                          </w:pPr>
                          <w:r>
                            <w:rPr>
                              <w:rFonts w:ascii="Arial" w:eastAsia="Times New Roman" w:hAnsi="Arial" w:cs="Arial"/>
                              <w:b/>
                              <w:bCs/>
                              <w:color w:val="000000"/>
                              <w:lang w:eastAsia="en-GB"/>
                            </w:rPr>
                            <w:t>Your unit’s</w:t>
                          </w:r>
                          <w:r w:rsidR="00E6622A">
                            <w:rPr>
                              <w:rFonts w:ascii="Arial" w:eastAsia="Times New Roman" w:hAnsi="Arial" w:cs="Arial"/>
                              <w:b/>
                              <w:bCs/>
                              <w:color w:val="000000"/>
                              <w:lang w:eastAsia="en-GB"/>
                            </w:rPr>
                            <w:t xml:space="preserve"> name: </w:t>
                          </w:r>
                        </w:p>
                        <w:p w14:paraId="795E8D38" w14:textId="6A5AA38A" w:rsidR="00E6622A" w:rsidRDefault="00E6622A" w:rsidP="00E6622A">
                          <w:pPr>
                            <w:spacing w:after="0" w:line="240" w:lineRule="auto"/>
                            <w:rPr>
                              <w:rFonts w:ascii="Arial" w:eastAsia="Times New Roman" w:hAnsi="Arial" w:cs="Arial"/>
                              <w:b/>
                              <w:bCs/>
                              <w:color w:val="000000"/>
                              <w:lang w:eastAsia="en-GB"/>
                            </w:rPr>
                          </w:pPr>
                          <w:r>
                            <w:rPr>
                              <w:rFonts w:ascii="Arial" w:eastAsia="Times New Roman" w:hAnsi="Arial" w:cs="Arial"/>
                              <w:b/>
                              <w:bCs/>
                              <w:color w:val="000000"/>
                              <w:lang w:eastAsia="en-GB"/>
                            </w:rPr>
                            <w:br/>
                            <w:t>Your ODN:</w:t>
                          </w:r>
                          <w:r w:rsidR="00346C97">
                            <w:rPr>
                              <w:rFonts w:ascii="Arial" w:eastAsia="Times New Roman" w:hAnsi="Arial" w:cs="Arial"/>
                              <w:b/>
                              <w:bCs/>
                              <w:color w:val="000000"/>
                              <w:lang w:eastAsia="en-GB"/>
                            </w:rPr>
                            <w:t xml:space="preserve"> </w:t>
                          </w:r>
                          <w:sdt>
                            <w:sdtPr>
                              <w:rPr>
                                <w:rFonts w:ascii="Arial" w:eastAsia="Times New Roman" w:hAnsi="Arial" w:cs="Arial"/>
                                <w:b/>
                                <w:bCs/>
                                <w:color w:val="000000"/>
                                <w:lang w:eastAsia="en-GB"/>
                              </w:rPr>
                              <w:id w:val="-1154675751"/>
                              <w:placeholder>
                                <w:docPart w:val="DefaultPlaceholder_-1854013438"/>
                              </w:placeholder>
                              <w:showingPlcHdr/>
                              <w:dropDownList>
                                <w:listItem w:value="Choose an item."/>
                                <w:listItem w:displayText="Birmingham, Black Country, Hereford &amp; Worcester Including Central England " w:value="Birmingham, Black Country, Hereford &amp; Worcester Including Central England "/>
                                <w:listItem w:displayText="Cheshire &amp; Mersey " w:value="Cheshire &amp; Mersey "/>
                                <w:listItem w:displayText="East Midlands Formerly Mid Trent " w:value="East Midlands Formerly Mid Trent "/>
                                <w:listItem w:displayText="East Of England " w:value="East Of England "/>
                                <w:listItem w:displayText="Greater Manchester " w:value="Greater Manchester "/>
                                <w:listItem w:displayText="Kent, Surrey, Sussex Critical Care Network " w:value="Kent, Surrey, Sussex Critical Care Network "/>
                                <w:listItem w:displayText="Lancashire And South Cumbria " w:value="Lancashire And South Cumbria "/>
                                <w:listItem w:displayText="London - North Central " w:value="London - North Central "/>
                                <w:listItem w:displayText="London - North East " w:value="London - North East "/>
                                <w:listItem w:displayText="London - North West " w:value="London - North West "/>
                                <w:listItem w:displayText="London - South East " w:value="London - South East "/>
                                <w:listItem w:displayText="London - South West " w:value="London - South West "/>
                                <w:listItem w:displayText="North Of England " w:value="North Of England "/>
                                <w:listItem w:displayText="North East &amp; Cumbria Locality " w:value="North East &amp; Cumbria Locality "/>
                                <w:listItem w:displayText="North Of England - Tees Valley &amp; South Durham Locality " w:value="North Of England - Tees Valley &amp; South Durham Locality "/>
                                <w:listItem w:displayText="North West Midlands " w:value="North West Midlands "/>
                                <w:listItem w:displayText="North Yorkshire &amp; Humberside " w:value="North Yorkshire &amp; Humberside "/>
                                <w:listItem w:displayText="Northern Ireland " w:value="Northern Ireland "/>
                                <w:listItem w:displayText="Scotland " w:value="Scotland "/>
                                <w:listItem w:displayText="South West " w:value="South West "/>
                                <w:listItem w:displayText="South Yorkshire &amp; Bassetlaw " w:value="South Yorkshire &amp; Bassetlaw "/>
                                <w:listItem w:displayText="Thames Valley &amp; Wessex " w:value="Thames Valley &amp; Wessex "/>
                                <w:listItem w:displayText="Wales " w:value="Wales "/>
                                <w:listItem w:displayText="West Yorkshire " w:value="West Yorkshire "/>
                              </w:dropDownList>
                            </w:sdtPr>
                            <w:sdtContent>
                              <w:r w:rsidR="00DD11B5" w:rsidRPr="00C2048F">
                                <w:rPr>
                                  <w:rStyle w:val="PlaceholderText"/>
                                </w:rPr>
                                <w:t>Choose an item.</w:t>
                              </w:r>
                            </w:sdtContent>
                          </w:sdt>
                        </w:p>
                        <w:p w14:paraId="3DF4A2C8" w14:textId="77777777" w:rsidR="00E6622A" w:rsidRDefault="00E6622A" w:rsidP="00E6622A">
                          <w:pPr>
                            <w:spacing w:after="0" w:line="240" w:lineRule="auto"/>
                            <w:rPr>
                              <w:rFonts w:ascii="Arial" w:eastAsia="Times New Roman" w:hAnsi="Arial" w:cs="Arial"/>
                              <w:b/>
                              <w:bCs/>
                              <w:color w:val="000000"/>
                              <w:lang w:eastAsia="en-GB"/>
                            </w:rPr>
                          </w:pPr>
                        </w:p>
                        <w:p w14:paraId="44A9CF15" w14:textId="090438BC" w:rsidR="00E6622A" w:rsidRPr="00341483" w:rsidRDefault="00E6622A" w:rsidP="00E6622A">
                          <w:pPr>
                            <w:spacing w:after="0" w:line="240" w:lineRule="auto"/>
                            <w:rPr>
                              <w:rFonts w:ascii="Arial" w:eastAsia="Times New Roman" w:hAnsi="Arial" w:cs="Arial"/>
                              <w:b/>
                              <w:bCs/>
                              <w:color w:val="000000"/>
                              <w:lang w:eastAsia="en-GB"/>
                            </w:rPr>
                          </w:pPr>
                          <w:r w:rsidRPr="00341483">
                            <w:rPr>
                              <w:rFonts w:ascii="Arial" w:eastAsia="Times New Roman" w:hAnsi="Arial" w:cs="Arial"/>
                              <w:b/>
                              <w:bCs/>
                              <w:color w:val="000000"/>
                              <w:lang w:eastAsia="en-GB"/>
                            </w:rPr>
                            <w:t>Email address</w:t>
                          </w:r>
                          <w:r w:rsidR="00346C97" w:rsidRPr="00341483">
                            <w:rPr>
                              <w:rFonts w:ascii="Arial" w:eastAsia="Times New Roman" w:hAnsi="Arial" w:cs="Arial"/>
                              <w:b/>
                              <w:bCs/>
                              <w:color w:val="000000"/>
                              <w:lang w:eastAsia="en-GB"/>
                            </w:rPr>
                            <w:t>:</w:t>
                          </w:r>
                        </w:p>
                        <w:p w14:paraId="0DE27A8D" w14:textId="77777777" w:rsidR="00341483" w:rsidRPr="00341483" w:rsidRDefault="00341483" w:rsidP="00E6622A">
                          <w:pPr>
                            <w:spacing w:after="0" w:line="240" w:lineRule="auto"/>
                            <w:rPr>
                              <w:rFonts w:ascii="Arial" w:eastAsia="Times New Roman" w:hAnsi="Arial" w:cs="Arial"/>
                              <w:b/>
                              <w:bCs/>
                              <w:color w:val="000000"/>
                              <w:lang w:eastAsia="en-GB"/>
                            </w:rPr>
                          </w:pPr>
                        </w:p>
                        <w:p w14:paraId="51266670" w14:textId="6908FCD2" w:rsidR="00341483" w:rsidRDefault="00341483" w:rsidP="00341483">
                          <w:pPr>
                            <w:rPr>
                              <w:rFonts w:ascii="Arial" w:hAnsi="Arial" w:cs="Arial"/>
                              <w:color w:val="000000"/>
                              <w:shd w:val="clear" w:color="auto" w:fill="FFFFFF"/>
                            </w:rPr>
                          </w:pPr>
                          <w:r w:rsidRPr="00341483">
                            <w:rPr>
                              <w:rFonts w:ascii="Arial" w:hAnsi="Arial" w:cs="Arial"/>
                              <w:color w:val="000000"/>
                              <w:shd w:val="clear" w:color="auto" w:fill="FFFFFF"/>
                            </w:rPr>
                            <w:t xml:space="preserve">When you have completed this </w:t>
                          </w:r>
                          <w:r w:rsidR="00230FC3" w:rsidRPr="00341483">
                            <w:rPr>
                              <w:rFonts w:ascii="Arial" w:hAnsi="Arial" w:cs="Arial"/>
                              <w:color w:val="000000"/>
                              <w:shd w:val="clear" w:color="auto" w:fill="FFFFFF"/>
                            </w:rPr>
                            <w:t>tool,</w:t>
                          </w:r>
                          <w:r w:rsidRPr="00341483">
                            <w:rPr>
                              <w:rFonts w:ascii="Arial" w:hAnsi="Arial" w:cs="Arial"/>
                              <w:color w:val="000000"/>
                              <w:shd w:val="clear" w:color="auto" w:fill="FFFFFF"/>
                            </w:rPr>
                            <w:t xml:space="preserve"> the data will be fed anonymously into an Intensive Care Society Database. Please indicate if you do </w:t>
                          </w:r>
                          <w:r w:rsidR="00C27897">
                            <w:rPr>
                              <w:rFonts w:ascii="Arial" w:hAnsi="Arial" w:cs="Arial"/>
                              <w:color w:val="000000"/>
                              <w:shd w:val="clear" w:color="auto" w:fill="FFFFFF"/>
                            </w:rPr>
                            <w:t>NOT</w:t>
                          </w:r>
                          <w:r w:rsidRPr="00341483">
                            <w:rPr>
                              <w:rFonts w:ascii="Arial" w:hAnsi="Arial" w:cs="Arial"/>
                              <w:color w:val="000000"/>
                              <w:shd w:val="clear" w:color="auto" w:fill="FFFFFF"/>
                            </w:rPr>
                            <w:t xml:space="preserve"> wish for this to happen. </w:t>
                          </w:r>
                        </w:p>
                        <w:p w14:paraId="1A868EB0" w14:textId="707BF74A" w:rsidR="00341483" w:rsidRPr="00C27897" w:rsidRDefault="00C27897" w:rsidP="00341483">
                          <w:pPr>
                            <w:rPr>
                              <w:rFonts w:ascii="Arial" w:hAnsi="Arial" w:cs="Arial"/>
                            </w:rPr>
                          </w:pPr>
                          <w:r w:rsidRPr="00C27897">
                            <w:rPr>
                              <w:rFonts w:ascii="Arial" w:hAnsi="Arial" w:cs="Arial"/>
                            </w:rPr>
                            <w:t>I do NOT consent for my data to be used.</w:t>
                          </w:r>
                          <w:r>
                            <w:rPr>
                              <w:rFonts w:ascii="Arial" w:hAnsi="Arial" w:cs="Arial"/>
                            </w:rPr>
                            <w:t xml:space="preserve"> </w:t>
                          </w:r>
                          <w:sdt>
                            <w:sdtPr>
                              <w:rPr>
                                <w:rFonts w:ascii="Arial" w:hAnsi="Arial" w:cs="Arial"/>
                              </w:rPr>
                              <w:id w:val="-1491946949"/>
                              <w14:checkbox>
                                <w14:checked w14:val="0"/>
                                <w14:checkedState w14:val="2612" w14:font="MS Gothic"/>
                                <w14:uncheckedState w14:val="2610" w14:font="MS Gothic"/>
                              </w14:checkbox>
                            </w:sdtPr>
                            <w:sdtContent>
                              <w:r>
                                <w:rPr>
                                  <w:rFonts w:ascii="MS Gothic" w:eastAsia="MS Gothic" w:hAnsi="MS Gothic" w:cs="Arial" w:hint="eastAsia"/>
                                </w:rPr>
                                <w:t>☐</w:t>
                              </w:r>
                            </w:sdtContent>
                          </w:sdt>
                        </w:p>
                        <w:p w14:paraId="2D4F5AA0" w14:textId="77777777" w:rsidR="00E6622A" w:rsidRPr="00E6622A" w:rsidRDefault="00E6622A" w:rsidP="00E6622A">
                          <w:pPr>
                            <w:spacing w:after="0" w:line="240" w:lineRule="auto"/>
                            <w:rPr>
                              <w:rFonts w:ascii="Arial" w:eastAsia="Times New Roman" w:hAnsi="Arial" w:cs="Arial"/>
                              <w:b/>
                              <w:bCs/>
                              <w:color w:val="000000"/>
                              <w:lang w:eastAsia="en-GB"/>
                            </w:rPr>
                          </w:pPr>
                        </w:p>
                        <w:p w14:paraId="1988BDF8" w14:textId="5512934D" w:rsidR="00857965" w:rsidRPr="00E6622A" w:rsidRDefault="00392C19" w:rsidP="00857965">
                          <w:pPr>
                            <w:rPr>
                              <w:rFonts w:ascii="Arial" w:hAnsi="Arial" w:cs="Arial"/>
                              <w:sz w:val="20"/>
                              <w:szCs w:val="20"/>
                            </w:rPr>
                          </w:pPr>
                          <w:r w:rsidRPr="00E6622A">
                            <w:rPr>
                              <w:rFonts w:ascii="Arial" w:hAnsi="Arial" w:cs="Arial"/>
                              <w:b/>
                              <w:bCs/>
                              <w:sz w:val="20"/>
                              <w:szCs w:val="20"/>
                            </w:rPr>
                            <w:t>Author:</w:t>
                          </w:r>
                          <w:r w:rsidRPr="00E6622A">
                            <w:rPr>
                              <w:rFonts w:ascii="Arial" w:hAnsi="Arial" w:cs="Arial"/>
                              <w:sz w:val="20"/>
                              <w:szCs w:val="20"/>
                            </w:rPr>
                            <w:t xml:space="preserve"> Dr Julie Highfield</w:t>
                          </w:r>
                          <w:r w:rsidR="00B80B89" w:rsidRPr="00E6622A">
                            <w:rPr>
                              <w:rFonts w:ascii="Arial" w:hAnsi="Arial" w:cs="Arial"/>
                              <w:sz w:val="20"/>
                              <w:szCs w:val="20"/>
                            </w:rPr>
                            <w:t>, Intensive Care Society, Nation</w:t>
                          </w:r>
                          <w:r w:rsidR="00BC165A" w:rsidRPr="00E6622A">
                            <w:rPr>
                              <w:rFonts w:ascii="Arial" w:hAnsi="Arial" w:cs="Arial"/>
                              <w:sz w:val="20"/>
                              <w:szCs w:val="20"/>
                            </w:rPr>
                            <w:t>al</w:t>
                          </w:r>
                          <w:r w:rsidR="00B80B89" w:rsidRPr="00E6622A">
                            <w:rPr>
                              <w:rFonts w:ascii="Arial" w:hAnsi="Arial" w:cs="Arial"/>
                              <w:sz w:val="20"/>
                              <w:szCs w:val="20"/>
                            </w:rPr>
                            <w:t xml:space="preserve"> </w:t>
                          </w:r>
                          <w:r w:rsidR="00DD2E97" w:rsidRPr="00E6622A">
                            <w:rPr>
                              <w:rFonts w:ascii="Arial" w:hAnsi="Arial" w:cs="Arial"/>
                              <w:sz w:val="20"/>
                              <w:szCs w:val="20"/>
                            </w:rPr>
                            <w:t xml:space="preserve">Project </w:t>
                          </w:r>
                          <w:r w:rsidR="00B80B89" w:rsidRPr="00E6622A">
                            <w:rPr>
                              <w:rFonts w:ascii="Arial" w:hAnsi="Arial" w:cs="Arial"/>
                              <w:sz w:val="20"/>
                              <w:szCs w:val="20"/>
                            </w:rPr>
                            <w:t>Director for Wellbeing</w:t>
                          </w:r>
                        </w:p>
                        <w:p w14:paraId="2DEC8C7E" w14:textId="7986EE94" w:rsidR="00857965" w:rsidRDefault="00857965" w:rsidP="00857965">
                          <w:pPr>
                            <w:rPr>
                              <w:rFonts w:ascii="Arial" w:hAnsi="Arial" w:cs="Arial"/>
                              <w:sz w:val="20"/>
                              <w:szCs w:val="20"/>
                            </w:rPr>
                          </w:pPr>
                          <w:r w:rsidRPr="00E6622A">
                            <w:rPr>
                              <w:rFonts w:ascii="Arial" w:hAnsi="Arial" w:cs="Arial"/>
                              <w:b/>
                              <w:bCs/>
                              <w:sz w:val="20"/>
                              <w:szCs w:val="20"/>
                            </w:rPr>
                            <w:t xml:space="preserve">Published: </w:t>
                          </w:r>
                          <w:r w:rsidR="00AF5D70" w:rsidRPr="00E6622A">
                            <w:rPr>
                              <w:rFonts w:ascii="Arial" w:hAnsi="Arial" w:cs="Arial"/>
                              <w:sz w:val="20"/>
                              <w:szCs w:val="20"/>
                            </w:rPr>
                            <w:t>October</w:t>
                          </w:r>
                          <w:r w:rsidR="00697AD7" w:rsidRPr="00E6622A">
                            <w:rPr>
                              <w:rFonts w:ascii="Arial" w:hAnsi="Arial" w:cs="Arial"/>
                              <w:sz w:val="20"/>
                              <w:szCs w:val="20"/>
                            </w:rPr>
                            <w:t xml:space="preserve"> 2021</w:t>
                          </w:r>
                          <w:r w:rsidR="00E46D6F" w:rsidRPr="00E6622A">
                            <w:rPr>
                              <w:rFonts w:ascii="Arial" w:hAnsi="Arial" w:cs="Arial"/>
                              <w:sz w:val="20"/>
                              <w:szCs w:val="20"/>
                            </w:rPr>
                            <w:t>.</w:t>
                          </w:r>
                        </w:p>
                        <w:p w14:paraId="4022BF87" w14:textId="77777777" w:rsidR="00BC1156" w:rsidRPr="00E6622A" w:rsidRDefault="00BC1156">
                          <w:pPr>
                            <w:rPr>
                              <w:rFonts w:ascii="Arial" w:hAnsi="Arial" w:cs="Arial"/>
                              <w:sz w:val="20"/>
                              <w:szCs w:val="20"/>
                            </w:rPr>
                          </w:pPr>
                        </w:p>
                        <w:p w14:paraId="62C94705" w14:textId="19249BAC" w:rsidR="00BC1156" w:rsidRPr="00E6622A" w:rsidRDefault="00BC1156">
                          <w:pPr>
                            <w:rPr>
                              <w:rFonts w:ascii="Arial" w:hAnsi="Arial" w:cs="Arial"/>
                              <w:sz w:val="20"/>
                              <w:szCs w:val="20"/>
                            </w:rPr>
                          </w:pPr>
                          <w:r w:rsidRPr="00E6622A">
                            <w:rPr>
                              <w:rFonts w:ascii="Arial" w:hAnsi="Arial" w:cs="Arial"/>
                              <w:sz w:val="20"/>
                              <w:szCs w:val="20"/>
                            </w:rPr>
                            <w:t>If yo</w:t>
                          </w:r>
                          <w:r w:rsidR="00CB3DB6" w:rsidRPr="00E6622A">
                            <w:rPr>
                              <w:rFonts w:ascii="Arial" w:hAnsi="Arial" w:cs="Arial"/>
                              <w:sz w:val="20"/>
                              <w:szCs w:val="20"/>
                            </w:rPr>
                            <w:t>u have any questions or comments regarding the tool, please email</w:t>
                          </w:r>
                          <w:r w:rsidR="00EE635C" w:rsidRPr="00E6622A">
                            <w:rPr>
                              <w:rFonts w:ascii="Arial" w:hAnsi="Arial" w:cs="Arial"/>
                              <w:sz w:val="20"/>
                              <w:szCs w:val="20"/>
                            </w:rPr>
                            <w:t xml:space="preserve"> </w:t>
                          </w:r>
                          <w:hyperlink r:id="rId14" w:history="1">
                            <w:r w:rsidR="00EE635C" w:rsidRPr="00E6622A">
                              <w:rPr>
                                <w:rStyle w:val="Hyperlink"/>
                                <w:rFonts w:ascii="Arial" w:hAnsi="Arial" w:cs="Arial"/>
                                <w:sz w:val="20"/>
                                <w:szCs w:val="20"/>
                              </w:rPr>
                              <w:t>wellbeing@ics.ac.uk</w:t>
                            </w:r>
                          </w:hyperlink>
                          <w:r w:rsidR="00EE635C" w:rsidRPr="00E6622A">
                            <w:rPr>
                              <w:rFonts w:ascii="Arial" w:hAnsi="Arial" w:cs="Arial"/>
                              <w:sz w:val="20"/>
                              <w:szCs w:val="20"/>
                            </w:rPr>
                            <w:t>.</w:t>
                          </w:r>
                        </w:p>
                        <w:p w14:paraId="248B75D3" w14:textId="77777777" w:rsidR="00E6622A" w:rsidRDefault="00E6622A">
                          <w:pPr>
                            <w:rPr>
                              <w:rFonts w:ascii="Arial" w:hAnsi="Arial" w:cs="Arial"/>
                            </w:rPr>
                          </w:pPr>
                        </w:p>
                        <w:p w14:paraId="054D9014" w14:textId="77777777" w:rsidR="00E6622A" w:rsidRPr="00C47E2C" w:rsidRDefault="00E6622A">
                          <w:pPr>
                            <w:rPr>
                              <w:rFonts w:ascii="Arial" w:hAnsi="Arial" w:cs="Arial"/>
                            </w:rPr>
                          </w:pPr>
                        </w:p>
                      </w:txbxContent>
                    </v:textbox>
                    <w10:wrap anchorx="margin"/>
                  </v:shape>
                </w:pict>
              </mc:Fallback>
            </mc:AlternateContent>
          </w:r>
          <w:r w:rsidR="00872E68" w:rsidRPr="00F46F42">
            <w:rPr>
              <w:rFonts w:ascii="Arial" w:hAnsi="Arial" w:cs="Arial"/>
              <w:noProof/>
            </w:rPr>
            <mc:AlternateContent>
              <mc:Choice Requires="wps">
                <w:drawing>
                  <wp:anchor distT="45720" distB="45720" distL="114300" distR="114300" simplePos="0" relativeHeight="251658242" behindDoc="0" locked="0" layoutInCell="1" allowOverlap="1" wp14:anchorId="4E2F6B6F" wp14:editId="130034AF">
                    <wp:simplePos x="0" y="0"/>
                    <wp:positionH relativeFrom="column">
                      <wp:posOffset>316230</wp:posOffset>
                    </wp:positionH>
                    <wp:positionV relativeFrom="paragraph">
                      <wp:posOffset>2298700</wp:posOffset>
                    </wp:positionV>
                    <wp:extent cx="6304915" cy="680085"/>
                    <wp:effectExtent l="0" t="0" r="635" b="5715"/>
                    <wp:wrapSquare wrapText="bothSides"/>
                    <wp:docPr id="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04915" cy="680085"/>
                            </a:xfrm>
                            <a:prstGeom prst="rect">
                              <a:avLst/>
                            </a:prstGeom>
                            <a:solidFill>
                              <a:srgbClr val="FFFFFF"/>
                            </a:solidFill>
                            <a:ln w="9525">
                              <a:noFill/>
                              <a:miter lim="800000"/>
                              <a:headEnd/>
                              <a:tailEnd/>
                            </a:ln>
                          </wps:spPr>
                          <wps:txbx>
                            <w:txbxContent>
                              <w:p w14:paraId="2FC1117B" w14:textId="59BD1143" w:rsidR="00321FCB" w:rsidRPr="00C47E2C" w:rsidRDefault="00321FCB" w:rsidP="00321FCB">
                                <w:pPr>
                                  <w:rPr>
                                    <w:rFonts w:ascii="Arial" w:hAnsi="Arial" w:cs="Arial"/>
                                    <w:color w:val="007AB5"/>
                                    <w:sz w:val="36"/>
                                    <w:szCs w:val="36"/>
                                  </w:rPr>
                                </w:pPr>
                                <w:r w:rsidRPr="00C47E2C">
                                  <w:rPr>
                                    <w:rFonts w:ascii="Arial" w:hAnsi="Arial" w:cs="Arial"/>
                                    <w:color w:val="007AB5"/>
                                    <w:sz w:val="36"/>
                                    <w:szCs w:val="36"/>
                                  </w:rPr>
                                  <w:t xml:space="preserve">Assurance </w:t>
                                </w:r>
                                <w:r w:rsidR="000C315C" w:rsidRPr="00C47E2C">
                                  <w:rPr>
                                    <w:rFonts w:ascii="Arial" w:hAnsi="Arial" w:cs="Arial"/>
                                    <w:color w:val="007AB5"/>
                                    <w:sz w:val="36"/>
                                    <w:szCs w:val="36"/>
                                  </w:rPr>
                                  <w:t>and Improvement Tool</w:t>
                                </w:r>
                                <w:r w:rsidR="006C3B71">
                                  <w:rPr>
                                    <w:rFonts w:ascii="Arial" w:hAnsi="Arial" w:cs="Arial"/>
                                    <w:color w:val="007AB5"/>
                                    <w:sz w:val="36"/>
                                    <w:szCs w:val="36"/>
                                  </w:rPr>
                                  <w:t xml:space="preserve"> v2</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E2F6B6F" id="Text Box 2" o:spid="_x0000_s1027" type="#_x0000_t202" style="position:absolute;margin-left:24.9pt;margin-top:181pt;width:496.45pt;height:53.55pt;z-index:25165824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WwOjIwIAACIEAAAOAAAAZHJzL2Uyb0RvYy54bWysU9uO2jAQfa/Uf7D8XhIoUIgIqy1bqkrb&#10;i7TbDxgch1i1PaltSOjX79hhWdq+VfWD5fHMHJ85M17d9Eazo3ReoS35eJRzJq3AStl9yb8/bt8s&#10;OPMBbAUarSz5SXp+s379atW1hZxgg7qSjhGI9UXXlrwJoS2yzItGGvAjbKUlZ43OQCDT7bPKQUfo&#10;RmeTPJ9nHbqqdSik93R7Nzj5OuHXtRTha117GZguOXELaXdp38U9W6+g2DtoGyXONOAfWBhQlh69&#10;QN1BAHZw6i8oo4RDj3UYCTQZ1rUSMtVA1YzzP6p5aKCVqRYSx7cXmfz/gxVfjt8cU1XJp5xZMNSi&#10;R9kH9h57NonqdK0vKOihpbDQ0zV1OVXq23sUPzyzuGnA7uWtc9g1EipiN46Z2VXqgOMjyK77jBU9&#10;A4eACaivnYnSkRiM0KlLp0tnIhVBl/O3+XQ5nnEmyDdf5Plilp6A4jm7dT58lGhYPJTcUecTOhzv&#10;fYhsoHgOiY951KraKq2T4fa7jXbsCDQl27TO6L+Facu6ki9nk1lCthjz0wAZFWiKtTIlJ260YjoU&#10;UY0PtkrnAEoPZ2Ki7VmeqMigTeh3fepD0i5Kt8PqRHo5HIaWPhkdGnS/OOtoYEvufx7ASc70J0ua&#10;L8fTaZzwZExn7yZkuGvP7toDVhBUyQNnw3ET0q+ItC3eUm9qlWR7YXKmTIOY1Dx/mjjp13aKevna&#10;6ycAAAD//wMAUEsDBBQABgAIAAAAIQAcY1tB3gAAAAsBAAAPAAAAZHJzL2Rvd25yZXYueG1sTI9B&#10;T4NAFITvJv6HzTPxYuxSRBBkadRE02trf8CDfQUiu0vYbaH/3teTHiczmfmm3CxmEGeafO+sgvUq&#10;AkG2cbq3rYLD9+fjCwgf0GocnCUFF/KwqW5vSiy0m+2OzvvQCi6xvkAFXQhjIaVvOjLoV24ky97R&#10;TQYDy6mVesKZy80g4yhKpcHe8kKHI3101PzsT0bBcTs/POdz/RUO2S5J37HPandR6v5ueXsFEWgJ&#10;f2G44jM6VMxUu5PVXgwKkpzJg4KnNOZP10CUxBmImq00X4OsSvn/Q/ULAAD//wMAUEsBAi0AFAAG&#10;AAgAAAAhALaDOJL+AAAA4QEAABMAAAAAAAAAAAAAAAAAAAAAAFtDb250ZW50X1R5cGVzXS54bWxQ&#10;SwECLQAUAAYACAAAACEAOP0h/9YAAACUAQAACwAAAAAAAAAAAAAAAAAvAQAAX3JlbHMvLnJlbHNQ&#10;SwECLQAUAAYACAAAACEAYVsDoyMCAAAiBAAADgAAAAAAAAAAAAAAAAAuAgAAZHJzL2Uyb0RvYy54&#10;bWxQSwECLQAUAAYACAAAACEAHGNbQd4AAAALAQAADwAAAAAAAAAAAAAAAAB9BAAAZHJzL2Rvd25y&#10;ZXYueG1sUEsFBgAAAAAEAAQA8wAAAIgFAAAAAA==&#10;" stroked="f">
                    <v:textbox>
                      <w:txbxContent>
                        <w:p w14:paraId="2FC1117B" w14:textId="59BD1143" w:rsidR="00321FCB" w:rsidRPr="00C47E2C" w:rsidRDefault="00321FCB" w:rsidP="00321FCB">
                          <w:pPr>
                            <w:rPr>
                              <w:rFonts w:ascii="Arial" w:hAnsi="Arial" w:cs="Arial"/>
                              <w:color w:val="007AB5"/>
                              <w:sz w:val="36"/>
                              <w:szCs w:val="36"/>
                            </w:rPr>
                          </w:pPr>
                          <w:r w:rsidRPr="00C47E2C">
                            <w:rPr>
                              <w:rFonts w:ascii="Arial" w:hAnsi="Arial" w:cs="Arial"/>
                              <w:color w:val="007AB5"/>
                              <w:sz w:val="36"/>
                              <w:szCs w:val="36"/>
                            </w:rPr>
                            <w:t xml:space="preserve">Assurance </w:t>
                          </w:r>
                          <w:r w:rsidR="000C315C" w:rsidRPr="00C47E2C">
                            <w:rPr>
                              <w:rFonts w:ascii="Arial" w:hAnsi="Arial" w:cs="Arial"/>
                              <w:color w:val="007AB5"/>
                              <w:sz w:val="36"/>
                              <w:szCs w:val="36"/>
                            </w:rPr>
                            <w:t>and Improvement Tool</w:t>
                          </w:r>
                          <w:r w:rsidR="006C3B71">
                            <w:rPr>
                              <w:rFonts w:ascii="Arial" w:hAnsi="Arial" w:cs="Arial"/>
                              <w:color w:val="007AB5"/>
                              <w:sz w:val="36"/>
                              <w:szCs w:val="36"/>
                            </w:rPr>
                            <w:t xml:space="preserve"> v2</w:t>
                          </w:r>
                        </w:p>
                      </w:txbxContent>
                    </v:textbox>
                    <w10:wrap type="square"/>
                  </v:shape>
                </w:pict>
              </mc:Fallback>
            </mc:AlternateContent>
          </w:r>
          <w:r w:rsidR="00857965" w:rsidRPr="00F46F42">
            <w:rPr>
              <w:rFonts w:ascii="Arial" w:hAnsi="Arial" w:cs="Arial"/>
              <w:noProof/>
            </w:rPr>
            <mc:AlternateContent>
              <mc:Choice Requires="wps">
                <w:drawing>
                  <wp:anchor distT="45720" distB="45720" distL="114300" distR="114300" simplePos="0" relativeHeight="251658240" behindDoc="0" locked="0" layoutInCell="1" allowOverlap="1" wp14:anchorId="712FB552" wp14:editId="7E260BA6">
                    <wp:simplePos x="0" y="0"/>
                    <wp:positionH relativeFrom="column">
                      <wp:posOffset>307709</wp:posOffset>
                    </wp:positionH>
                    <wp:positionV relativeFrom="paragraph">
                      <wp:posOffset>1096365</wp:posOffset>
                    </wp:positionV>
                    <wp:extent cx="7867650" cy="1381760"/>
                    <wp:effectExtent l="0" t="0" r="0" b="889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867650" cy="1381760"/>
                            </a:xfrm>
                            <a:prstGeom prst="rect">
                              <a:avLst/>
                            </a:prstGeom>
                            <a:solidFill>
                              <a:srgbClr val="FFFFFF"/>
                            </a:solidFill>
                            <a:ln w="9525">
                              <a:noFill/>
                              <a:miter lim="800000"/>
                              <a:headEnd/>
                              <a:tailEnd/>
                            </a:ln>
                          </wps:spPr>
                          <wps:txbx>
                            <w:txbxContent>
                              <w:p w14:paraId="32F27646" w14:textId="6E33655B" w:rsidR="00C95026" w:rsidRPr="00C47E2C" w:rsidRDefault="00C95026">
                                <w:pPr>
                                  <w:rPr>
                                    <w:rFonts w:ascii="Arial" w:hAnsi="Arial" w:cs="Arial"/>
                                    <w:color w:val="060644"/>
                                    <w:sz w:val="48"/>
                                    <w:szCs w:val="48"/>
                                  </w:rPr>
                                </w:pPr>
                                <w:r w:rsidRPr="00C47E2C">
                                  <w:rPr>
                                    <w:rFonts w:ascii="Arial" w:hAnsi="Arial" w:cs="Arial"/>
                                    <w:color w:val="060644"/>
                                    <w:sz w:val="48"/>
                                    <w:szCs w:val="48"/>
                                  </w:rPr>
                                  <w:t>Intensive</w:t>
                                </w:r>
                                <w:r w:rsidR="005E441A" w:rsidRPr="00C47E2C">
                                  <w:rPr>
                                    <w:rFonts w:ascii="Arial" w:hAnsi="Arial" w:cs="Arial"/>
                                    <w:color w:val="060644"/>
                                    <w:sz w:val="48"/>
                                    <w:szCs w:val="48"/>
                                  </w:rPr>
                                  <w:t xml:space="preserve"> care as a positive place to work:</w:t>
                                </w:r>
                              </w:p>
                              <w:p w14:paraId="3BA1F77F" w14:textId="0D8F4359" w:rsidR="005E441A" w:rsidRPr="00C47E2C" w:rsidRDefault="005E441A">
                                <w:pPr>
                                  <w:rPr>
                                    <w:rFonts w:ascii="Arial" w:hAnsi="Arial" w:cs="Arial"/>
                                    <w:color w:val="060644"/>
                                    <w:sz w:val="48"/>
                                    <w:szCs w:val="48"/>
                                  </w:rPr>
                                </w:pPr>
                                <w:r w:rsidRPr="00C47E2C">
                                  <w:rPr>
                                    <w:rFonts w:ascii="Arial" w:hAnsi="Arial" w:cs="Arial"/>
                                    <w:color w:val="060644"/>
                                    <w:sz w:val="48"/>
                                    <w:szCs w:val="48"/>
                                  </w:rPr>
                                  <w:t>Workforce wellbeing best practice framework</w:t>
                                </w:r>
                              </w:p>
                              <w:p w14:paraId="44080A89" w14:textId="77777777" w:rsidR="00F8578A" w:rsidRPr="00C47E2C" w:rsidRDefault="00F8578A">
                                <w:pPr>
                                  <w:rPr>
                                    <w:rFonts w:ascii="Arial" w:hAnsi="Arial" w:cs="Arial"/>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12FB552" id="_x0000_s1028" type="#_x0000_t202" style="position:absolute;margin-left:24.25pt;margin-top:86.35pt;width:619.5pt;height:108.8pt;z-index:251658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x5Q5JAIAACUEAAAOAAAAZHJzL2Uyb0RvYy54bWysU9uO2yAQfa/Uf0C8N47d3NaKs9pmm6rS&#10;9iLt9gMwxjEqMBRI7O3X74CTNNq+VeUBMcxwmDlzZn07aEWOwnkJpqL5ZEqJMBwaafYV/fG0e7ei&#10;xAdmGqbAiIo+C09vN2/frHtbigI6UI1wBEGML3tb0S4EW2aZ553QzE/ACoPOFpxmAU23zxrHekTX&#10;Kium00XWg2usAy68x9v70Uk3Cb9tBQ/f2taLQFRFMbeQdpf2Ou7ZZs3KvWO2k/yUBvuHLDSTBj+9&#10;QN2zwMjByb+gtOQOPLRhwkFn0LaSi1QDVpNPX1Xz2DErUi1IjrcXmvz/g+Vfj98dkU1Fi3xJiWEa&#10;m/QkhkA+wECKyE9vfYlhjxYDw4DX2OdUq7cPwH96YmDbMbMXd85B3wnWYH55fJldPR1xfASp+y/Q&#10;4DfsECABDa3TkTykgyA69un50puYCsfL5WqxXMzRxdGXv1/ly0XqXsbK83PrfPgkQJN4qKjD5id4&#10;dnzwIabDynNI/M2Dks1OKpUMt6+3ypEjQ6Hs0koVvApThvQVvZkX84RsIL5PGtIyoJCV1BVdTeMa&#10;pRXp+GiaFBKYVOMZM1HmxE+kZCQnDPUwtuJMew3NMxLmYNQtzhkeOnC/KelRsxX1vw7MCUrUZ4Ok&#10;3+SzWRR5MmbzZYGGu/bU1x5mOEJVNFAyHrchDUakw8AdNqeVibbYxTGTU8qoxcTmaW6i2K/tFPVn&#10;ujcvAAAA//8DAFBLAwQUAAYACAAAACEAleiSYt8AAAALAQAADwAAAGRycy9kb3ducmV2LnhtbEyP&#10;y26DMBBF95X6D9ZE6qZqTMnDhGKitlKrbpPmAwaYAAoeI+wE8vd1Vs1y7hzdOZNtJ9OJCw2utazh&#10;dR6BIC5t1XKt4fD79ZKAcB65ws4yabiSg23++JBhWtmRd3TZ+1qEEnYpami871MpXdmQQTe3PXHY&#10;He1g0IdxqGU14BjKTSfjKFpLgy2HCw329NlQedqfjYbjz/i82ozFtz+o3XL9ga0q7FXrp9n0/gbC&#10;0+T/YbjpB3XIg1Nhz1w50WlYJqtAhlzFCsQNiBMVokLDYhMtQOaZvP8h/wMAAP//AwBQSwECLQAU&#10;AAYACAAAACEAtoM4kv4AAADhAQAAEwAAAAAAAAAAAAAAAAAAAAAAW0NvbnRlbnRfVHlwZXNdLnht&#10;bFBLAQItABQABgAIAAAAIQA4/SH/1gAAAJQBAAALAAAAAAAAAAAAAAAAAC8BAABfcmVscy8ucmVs&#10;c1BLAQItABQABgAIAAAAIQCzx5Q5JAIAACUEAAAOAAAAAAAAAAAAAAAAAC4CAABkcnMvZTJvRG9j&#10;LnhtbFBLAQItABQABgAIAAAAIQCV6JJi3wAAAAsBAAAPAAAAAAAAAAAAAAAAAH4EAABkcnMvZG93&#10;bnJldi54bWxQSwUGAAAAAAQABADzAAAAigUAAAAA&#10;" stroked="f">
                    <v:textbox>
                      <w:txbxContent>
                        <w:p w14:paraId="32F27646" w14:textId="6E33655B" w:rsidR="00C95026" w:rsidRPr="00C47E2C" w:rsidRDefault="00C95026">
                          <w:pPr>
                            <w:rPr>
                              <w:rFonts w:ascii="Arial" w:hAnsi="Arial" w:cs="Arial"/>
                              <w:color w:val="060644"/>
                              <w:sz w:val="48"/>
                              <w:szCs w:val="48"/>
                            </w:rPr>
                          </w:pPr>
                          <w:r w:rsidRPr="00C47E2C">
                            <w:rPr>
                              <w:rFonts w:ascii="Arial" w:hAnsi="Arial" w:cs="Arial"/>
                              <w:color w:val="060644"/>
                              <w:sz w:val="48"/>
                              <w:szCs w:val="48"/>
                            </w:rPr>
                            <w:t>Intensive</w:t>
                          </w:r>
                          <w:r w:rsidR="005E441A" w:rsidRPr="00C47E2C">
                            <w:rPr>
                              <w:rFonts w:ascii="Arial" w:hAnsi="Arial" w:cs="Arial"/>
                              <w:color w:val="060644"/>
                              <w:sz w:val="48"/>
                              <w:szCs w:val="48"/>
                            </w:rPr>
                            <w:t xml:space="preserve"> care as a positive place to work:</w:t>
                          </w:r>
                        </w:p>
                        <w:p w14:paraId="3BA1F77F" w14:textId="0D8F4359" w:rsidR="005E441A" w:rsidRPr="00C47E2C" w:rsidRDefault="005E441A">
                          <w:pPr>
                            <w:rPr>
                              <w:rFonts w:ascii="Arial" w:hAnsi="Arial" w:cs="Arial"/>
                              <w:color w:val="060644"/>
                              <w:sz w:val="48"/>
                              <w:szCs w:val="48"/>
                            </w:rPr>
                          </w:pPr>
                          <w:r w:rsidRPr="00C47E2C">
                            <w:rPr>
                              <w:rFonts w:ascii="Arial" w:hAnsi="Arial" w:cs="Arial"/>
                              <w:color w:val="060644"/>
                              <w:sz w:val="48"/>
                              <w:szCs w:val="48"/>
                            </w:rPr>
                            <w:t>Workforce wellbeing best practice framework</w:t>
                          </w:r>
                        </w:p>
                        <w:p w14:paraId="44080A89" w14:textId="77777777" w:rsidR="00F8578A" w:rsidRPr="00C47E2C" w:rsidRDefault="00F8578A">
                          <w:pPr>
                            <w:rPr>
                              <w:rFonts w:ascii="Arial" w:hAnsi="Arial" w:cs="Arial"/>
                            </w:rPr>
                          </w:pPr>
                        </w:p>
                      </w:txbxContent>
                    </v:textbox>
                    <w10:wrap type="square"/>
                  </v:shape>
                </w:pict>
              </mc:Fallback>
            </mc:AlternateContent>
          </w:r>
          <w:r w:rsidR="00C95026" w:rsidRPr="00F46F42">
            <w:rPr>
              <w:rFonts w:ascii="Arial" w:hAnsi="Arial" w:cs="Arial"/>
            </w:rPr>
            <w:br w:type="page"/>
          </w:r>
        </w:p>
        <w:p w14:paraId="6870A671" w14:textId="444D808B" w:rsidR="00220F94" w:rsidRPr="00220F94" w:rsidRDefault="00220F94" w:rsidP="00220F94">
          <w:pPr>
            <w:spacing w:after="0" w:line="240" w:lineRule="auto"/>
            <w:rPr>
              <w:rFonts w:ascii="Arial" w:eastAsia="Times New Roman" w:hAnsi="Arial" w:cs="Arial"/>
              <w:color w:val="000000"/>
              <w:lang w:eastAsia="en-GB"/>
            </w:rPr>
          </w:pPr>
          <w:r w:rsidRPr="00220F94">
            <w:rPr>
              <w:rFonts w:ascii="Arial" w:eastAsia="Times New Roman" w:hAnsi="Arial" w:cs="Arial"/>
              <w:b/>
              <w:bCs/>
              <w:color w:val="000000"/>
              <w:lang w:eastAsia="en-GB"/>
            </w:rPr>
            <w:t>Purpose of this tool</w:t>
          </w:r>
        </w:p>
        <w:p w14:paraId="5CAE0DB3" w14:textId="4CC0B866" w:rsidR="00D35F60" w:rsidRDefault="00220F94" w:rsidP="003A3D98">
          <w:pPr>
            <w:spacing w:line="360" w:lineRule="auto"/>
            <w:rPr>
              <w:rFonts w:ascii="Arial" w:eastAsia="Times New Roman" w:hAnsi="Arial" w:cs="Arial"/>
              <w:color w:val="000000"/>
              <w:shd w:val="clear" w:color="auto" w:fill="FFFFFF"/>
              <w:lang w:eastAsia="en-GB"/>
            </w:rPr>
          </w:pPr>
          <w:r w:rsidRPr="00220F94">
            <w:rPr>
              <w:rFonts w:ascii="Arial" w:eastAsia="Times New Roman" w:hAnsi="Arial" w:cs="Arial"/>
              <w:color w:val="000000"/>
              <w:lang w:eastAsia="en-GB"/>
            </w:rPr>
            <w:br/>
          </w:r>
          <w:r w:rsidRPr="00220F94">
            <w:rPr>
              <w:rFonts w:ascii="Arial" w:eastAsia="Times New Roman" w:hAnsi="Arial" w:cs="Arial"/>
              <w:color w:val="000000"/>
              <w:shd w:val="clear" w:color="auto" w:fill="FFFFFF"/>
              <w:lang w:eastAsia="en-GB"/>
            </w:rPr>
            <w:t>This is a tool to enable your intensive care unit to self-assess against the Intensive Care Society Workforce Wellbeing Best Practice Framework (published October 2020).</w:t>
          </w:r>
          <w:r w:rsidR="000A45E4">
            <w:rPr>
              <w:rFonts w:ascii="Arial" w:eastAsia="Times New Roman" w:hAnsi="Arial" w:cs="Arial"/>
              <w:color w:val="000000"/>
              <w:lang w:eastAsia="en-GB"/>
            </w:rPr>
            <w:t xml:space="preserve"> </w:t>
          </w:r>
          <w:r w:rsidRPr="00220F94">
            <w:rPr>
              <w:rFonts w:ascii="Arial" w:eastAsia="Times New Roman" w:hAnsi="Arial" w:cs="Arial"/>
              <w:color w:val="000000"/>
              <w:shd w:val="clear" w:color="auto" w:fill="FFFFFF"/>
              <w:lang w:eastAsia="en-GB"/>
            </w:rPr>
            <w:t xml:space="preserve">It is intended to highlight strengths in your unit’s approach to the experience of work and spotlight those areas for further work. </w:t>
          </w:r>
          <w:r w:rsidRPr="00220F94">
            <w:rPr>
              <w:rFonts w:ascii="Arial" w:eastAsia="Times New Roman" w:hAnsi="Arial" w:cs="Arial"/>
              <w:color w:val="000000"/>
              <w:lang w:eastAsia="en-GB"/>
            </w:rPr>
            <w:t>We recommend that this process is carried out by a group of representatives across your intensive care unit, including clinical staff, the management team, wellbeing lead, in addition to input from your wider operational management and clinical leaders. Ideally this should be done as a joint process to allow time for discussion.</w:t>
          </w:r>
          <w:r w:rsidRPr="00220F94">
            <w:rPr>
              <w:rFonts w:ascii="Arial" w:eastAsia="Times New Roman" w:hAnsi="Arial" w:cs="Arial"/>
              <w:color w:val="000000"/>
              <w:lang w:eastAsia="en-GB"/>
            </w:rPr>
            <w:br/>
          </w:r>
          <w:r w:rsidRPr="00220F94">
            <w:rPr>
              <w:rFonts w:ascii="Arial" w:eastAsia="Times New Roman" w:hAnsi="Arial" w:cs="Arial"/>
              <w:color w:val="000000"/>
              <w:lang w:eastAsia="en-GB"/>
            </w:rPr>
            <w:br/>
          </w:r>
          <w:r w:rsidRPr="00220F94">
            <w:rPr>
              <w:rFonts w:ascii="Arial" w:eastAsia="Times New Roman" w:hAnsi="Arial" w:cs="Arial"/>
              <w:b/>
              <w:bCs/>
              <w:color w:val="000000"/>
              <w:lang w:eastAsia="en-GB"/>
            </w:rPr>
            <w:t>Instructions for the tool</w:t>
          </w:r>
          <w:r w:rsidRPr="00220F94">
            <w:rPr>
              <w:rFonts w:ascii="Arial" w:eastAsia="Times New Roman" w:hAnsi="Arial" w:cs="Arial"/>
              <w:color w:val="000000"/>
              <w:lang w:eastAsia="en-GB"/>
            </w:rPr>
            <w:br/>
          </w:r>
          <w:r w:rsidRPr="00220F94">
            <w:rPr>
              <w:rFonts w:ascii="Arial" w:eastAsia="Times New Roman" w:hAnsi="Arial" w:cs="Arial"/>
              <w:b/>
              <w:bCs/>
              <w:color w:val="000000"/>
              <w:lang w:eastAsia="en-GB"/>
            </w:rPr>
            <w:br/>
            <w:t>Assurance section</w:t>
          </w:r>
          <w:r w:rsidRPr="00220F94">
            <w:rPr>
              <w:rFonts w:ascii="Arial" w:eastAsia="Times New Roman" w:hAnsi="Arial" w:cs="Arial"/>
              <w:color w:val="000000"/>
              <w:shd w:val="clear" w:color="auto" w:fill="FFFFFF"/>
              <w:lang w:eastAsia="en-GB"/>
            </w:rPr>
            <w:t>: There are ten core recommendations, which are then further subdivided into four key factors. Use this tool by self-assess against the four factors under each recommendation, scoring each factor as “Not met”, “Partially met”, or “Fully met” using the drop-down box in the right-hand column.</w:t>
          </w:r>
          <w:r w:rsidRPr="00220F94">
            <w:rPr>
              <w:rFonts w:ascii="Arial" w:eastAsia="Times New Roman" w:hAnsi="Arial" w:cs="Arial"/>
              <w:color w:val="000000"/>
              <w:lang w:eastAsia="en-GB"/>
            </w:rPr>
            <w:br/>
          </w:r>
          <w:r w:rsidRPr="00220F94">
            <w:rPr>
              <w:rFonts w:ascii="Arial" w:eastAsia="Times New Roman" w:hAnsi="Arial" w:cs="Arial"/>
              <w:color w:val="000000"/>
              <w:lang w:eastAsia="en-GB"/>
            </w:rPr>
            <w:br/>
          </w:r>
          <w:r w:rsidRPr="00220F94">
            <w:rPr>
              <w:rFonts w:ascii="Arial" w:eastAsia="Times New Roman" w:hAnsi="Arial" w:cs="Arial"/>
              <w:b/>
              <w:bCs/>
              <w:color w:val="000000"/>
              <w:lang w:eastAsia="en-GB"/>
            </w:rPr>
            <w:t>Improvement section</w:t>
          </w:r>
          <w:r w:rsidRPr="00220F94">
            <w:rPr>
              <w:rFonts w:ascii="Arial" w:eastAsia="Times New Roman" w:hAnsi="Arial" w:cs="Arial"/>
              <w:color w:val="000000"/>
              <w:shd w:val="clear" w:color="auto" w:fill="FFFFFF"/>
              <w:lang w:eastAsia="en-GB"/>
            </w:rPr>
            <w:t>: Write the action(s) (or ideas for action) which need to be taken to improve your unit's progress for the recommendation. Ensure that you add who is responsible for the action, along with the action deadline.</w:t>
          </w:r>
        </w:p>
        <w:p w14:paraId="1A6CE957" w14:textId="77777777" w:rsidR="005B2463" w:rsidRDefault="00220F94" w:rsidP="003A3D98">
          <w:pPr>
            <w:spacing w:line="360" w:lineRule="auto"/>
            <w:rPr>
              <w:rFonts w:ascii="Arial" w:eastAsia="Times New Roman" w:hAnsi="Arial" w:cs="Arial"/>
              <w:color w:val="000000"/>
              <w:shd w:val="clear" w:color="auto" w:fill="FFFFFF"/>
              <w:lang w:eastAsia="en-GB"/>
            </w:rPr>
          </w:pPr>
          <w:r w:rsidRPr="00220F94">
            <w:rPr>
              <w:rFonts w:ascii="Arial" w:eastAsia="Times New Roman" w:hAnsi="Arial" w:cs="Arial"/>
              <w:color w:val="000000"/>
              <w:lang w:eastAsia="en-GB"/>
            </w:rPr>
            <w:br/>
          </w:r>
          <w:r w:rsidRPr="00220F94">
            <w:rPr>
              <w:rFonts w:ascii="Arial" w:eastAsia="Times New Roman" w:hAnsi="Arial" w:cs="Arial"/>
              <w:b/>
              <w:bCs/>
              <w:color w:val="000000"/>
              <w:lang w:eastAsia="en-GB"/>
            </w:rPr>
            <w:t>Recommendation 1 (purposefully at the end of the tool)</w:t>
          </w:r>
          <w:r w:rsidRPr="00220F94">
            <w:rPr>
              <w:rFonts w:ascii="Arial" w:eastAsia="Times New Roman" w:hAnsi="Arial" w:cs="Arial"/>
              <w:color w:val="000000"/>
              <w:lang w:eastAsia="en-GB"/>
            </w:rPr>
            <w:br/>
          </w:r>
          <w:r w:rsidRPr="00220F94">
            <w:rPr>
              <w:rFonts w:ascii="Arial" w:eastAsia="Times New Roman" w:hAnsi="Arial" w:cs="Arial"/>
              <w:color w:val="000000"/>
              <w:shd w:val="clear" w:color="auto" w:fill="FFFFFF"/>
              <w:lang w:eastAsia="en-GB"/>
            </w:rPr>
            <w:t xml:space="preserve">We recommend as a fundamental principle that the approach to wellbeing is primary </w:t>
          </w:r>
          <w:r w:rsidR="000A45E4" w:rsidRPr="00220F94">
            <w:rPr>
              <w:rFonts w:ascii="Arial" w:eastAsia="Times New Roman" w:hAnsi="Arial" w:cs="Arial"/>
              <w:color w:val="000000"/>
              <w:shd w:val="clear" w:color="auto" w:fill="FFFFFF"/>
              <w:lang w:eastAsia="en-GB"/>
            </w:rPr>
            <w:t>preventative and</w:t>
          </w:r>
          <w:r w:rsidRPr="00220F94">
            <w:rPr>
              <w:rFonts w:ascii="Arial" w:eastAsia="Times New Roman" w:hAnsi="Arial" w:cs="Arial"/>
              <w:color w:val="000000"/>
              <w:shd w:val="clear" w:color="auto" w:fill="FFFFFF"/>
              <w:lang w:eastAsia="en-GB"/>
            </w:rPr>
            <w:t xml:space="preserve"> focussed on the core conditions to thrive at work, rather than solely the provision of wellbeing support</w:t>
          </w:r>
          <w:r w:rsidR="00D35F60">
            <w:rPr>
              <w:rFonts w:ascii="Arial" w:eastAsia="Times New Roman" w:hAnsi="Arial" w:cs="Arial"/>
              <w:color w:val="000000"/>
              <w:shd w:val="clear" w:color="auto" w:fill="FFFFFF"/>
              <w:lang w:eastAsia="en-GB"/>
            </w:rPr>
            <w:t>.</w:t>
          </w:r>
        </w:p>
        <w:p w14:paraId="6EE24D04" w14:textId="2F34DF72" w:rsidR="00745420" w:rsidRPr="005B2463" w:rsidRDefault="00220F94" w:rsidP="003A3D98">
          <w:pPr>
            <w:spacing w:line="360" w:lineRule="auto"/>
            <w:rPr>
              <w:rFonts w:ascii="Arial" w:eastAsia="Times New Roman" w:hAnsi="Arial" w:cs="Arial"/>
              <w:color w:val="000000"/>
              <w:shd w:val="clear" w:color="auto" w:fill="FFFFFF"/>
              <w:lang w:eastAsia="en-GB"/>
            </w:rPr>
          </w:pPr>
          <w:r w:rsidRPr="00220F94">
            <w:rPr>
              <w:rFonts w:ascii="Arial" w:eastAsia="Times New Roman" w:hAnsi="Arial" w:cs="Arial"/>
              <w:color w:val="000000"/>
              <w:lang w:eastAsia="en-GB"/>
            </w:rPr>
            <w:br/>
          </w:r>
          <w:r w:rsidRPr="00220F94">
            <w:rPr>
              <w:rFonts w:ascii="Arial" w:eastAsia="Times New Roman" w:hAnsi="Arial" w:cs="Arial"/>
              <w:color w:val="000000"/>
              <w:shd w:val="clear" w:color="auto" w:fill="FFFFFF"/>
              <w:lang w:eastAsia="en-GB"/>
            </w:rPr>
            <w:t>We advise that you go through recommendations 2-10 with this in mind, and then we will prompt you to consider this overarching principle at the end of this form.</w:t>
          </w:r>
        </w:p>
      </w:sdtContent>
    </w:sdt>
    <w:p w14:paraId="4EEF82C0" w14:textId="048E0FA1" w:rsidR="0030555F" w:rsidRPr="00AF002B" w:rsidRDefault="00AA187B" w:rsidP="00AF002B">
      <w:pPr>
        <w:spacing w:after="0" w:line="240" w:lineRule="auto"/>
        <w:rPr>
          <w:rFonts w:ascii="Segoe UI" w:eastAsia="Times New Roman" w:hAnsi="Segoe UI" w:cs="Segoe UI"/>
          <w:color w:val="000000"/>
          <w:sz w:val="21"/>
          <w:szCs w:val="21"/>
          <w:lang w:eastAsia="en-GB"/>
        </w:rPr>
      </w:pPr>
      <w:r w:rsidRPr="00F46F42">
        <w:rPr>
          <w:rFonts w:ascii="Arial" w:hAnsi="Arial" w:cs="Arial"/>
          <w:sz w:val="32"/>
          <w:szCs w:val="28"/>
        </w:rPr>
        <w:t>Recommendation</w:t>
      </w:r>
      <w:r w:rsidRPr="00F46F42">
        <w:rPr>
          <w:rFonts w:ascii="Arial" w:eastAsia="Times New Roman" w:hAnsi="Arial" w:cs="Arial"/>
          <w:i/>
          <w:iCs/>
          <w:sz w:val="32"/>
          <w:szCs w:val="28"/>
          <w:lang w:eastAsia="en-GB"/>
        </w:rPr>
        <w:t xml:space="preserve"> </w:t>
      </w:r>
      <w:r w:rsidRPr="00F46F42">
        <w:rPr>
          <w:rFonts w:ascii="Arial" w:eastAsia="Times New Roman" w:hAnsi="Arial" w:cs="Arial"/>
          <w:sz w:val="32"/>
          <w:szCs w:val="28"/>
          <w:lang w:eastAsia="en-GB"/>
        </w:rPr>
        <w:t>2</w:t>
      </w:r>
      <w:r w:rsidR="00CC1C89" w:rsidRPr="00F46F42">
        <w:rPr>
          <w:rFonts w:ascii="Arial" w:eastAsia="Times New Roman" w:hAnsi="Arial" w:cs="Arial"/>
          <w:sz w:val="32"/>
          <w:szCs w:val="28"/>
          <w:lang w:eastAsia="en-GB"/>
        </w:rPr>
        <w:t>:</w:t>
      </w:r>
      <w:r w:rsidRPr="00F46F42">
        <w:rPr>
          <w:rFonts w:ascii="Arial" w:eastAsia="Times New Roman" w:hAnsi="Arial" w:cs="Arial"/>
          <w:sz w:val="32"/>
          <w:szCs w:val="28"/>
          <w:lang w:eastAsia="en-GB"/>
        </w:rPr>
        <w:t xml:space="preserve"> </w:t>
      </w:r>
      <w:r w:rsidR="00C12D6E" w:rsidRPr="00F46F42">
        <w:rPr>
          <w:rFonts w:ascii="Arial" w:eastAsia="Times New Roman" w:hAnsi="Arial" w:cs="Arial"/>
          <w:sz w:val="32"/>
          <w:szCs w:val="28"/>
          <w:lang w:eastAsia="en-GB"/>
        </w:rPr>
        <w:t>Effective leadership is fundamental to staff wellbeing</w:t>
      </w:r>
      <w:r w:rsidR="00BC0710" w:rsidRPr="00F46F42">
        <w:rPr>
          <w:rFonts w:ascii="Arial" w:eastAsia="Times New Roman" w:hAnsi="Arial" w:cs="Arial"/>
          <w:sz w:val="32"/>
          <w:szCs w:val="28"/>
          <w:lang w:eastAsia="en-GB"/>
        </w:rPr>
        <w:t>.</w:t>
      </w:r>
    </w:p>
    <w:p w14:paraId="1F49F1D5" w14:textId="0A1619D5" w:rsidR="008C37BF" w:rsidRPr="00F46F42" w:rsidRDefault="008C37BF" w:rsidP="00F46F42">
      <w:pPr>
        <w:pStyle w:val="Heading2"/>
        <w:spacing w:line="360" w:lineRule="auto"/>
        <w:rPr>
          <w:rFonts w:ascii="Arial" w:hAnsi="Arial" w:cs="Arial"/>
          <w:sz w:val="24"/>
          <w:szCs w:val="24"/>
        </w:rPr>
      </w:pPr>
      <w:r w:rsidRPr="00F46F42">
        <w:rPr>
          <w:rFonts w:ascii="Arial" w:hAnsi="Arial" w:cs="Arial"/>
          <w:sz w:val="24"/>
          <w:szCs w:val="24"/>
        </w:rPr>
        <w:t>Background</w:t>
      </w:r>
    </w:p>
    <w:p w14:paraId="7216260E" w14:textId="77777777" w:rsidR="00AF002B" w:rsidRDefault="00C8174D" w:rsidP="00F46F42">
      <w:pPr>
        <w:spacing w:line="360" w:lineRule="auto"/>
        <w:rPr>
          <w:rFonts w:ascii="Arial" w:hAnsi="Arial" w:cs="Arial"/>
        </w:rPr>
      </w:pPr>
      <w:r w:rsidRPr="00F46F42">
        <w:rPr>
          <w:rFonts w:ascii="Arial" w:hAnsi="Arial" w:cs="Arial"/>
        </w:rPr>
        <w:t xml:space="preserve">Relationship with managers, and having the right leadership approach, is the strongest predictor of workplace wellbeing. Interventions and initiatives to develop leaders are largely considered to be a primary level of intervention. Leaders should create conditions for setting the core purpose and direction of the service. It is important for belonging that staff feel they can make some contribution to shaping this direction. </w:t>
      </w:r>
      <w:r w:rsidR="002A284D" w:rsidRPr="00F46F42">
        <w:rPr>
          <w:rFonts w:ascii="Arial" w:hAnsi="Arial" w:cs="Arial"/>
        </w:rPr>
        <w:t xml:space="preserve"> </w:t>
      </w:r>
    </w:p>
    <w:p w14:paraId="7379E21C" w14:textId="77777777" w:rsidR="00AF002B" w:rsidRDefault="002A284D" w:rsidP="00F46F42">
      <w:pPr>
        <w:spacing w:line="360" w:lineRule="auto"/>
        <w:rPr>
          <w:rFonts w:ascii="Arial" w:hAnsi="Arial" w:cs="Arial"/>
        </w:rPr>
      </w:pPr>
      <w:r w:rsidRPr="00F46F42">
        <w:rPr>
          <w:rFonts w:ascii="Arial" w:hAnsi="Arial" w:cs="Arial"/>
        </w:rPr>
        <w:t xml:space="preserve">Leaders should support the team culture through a willingness to set the scene for psychological safety, inviting continuous feedback. They should also ask and listen at every available opportunity - ensuring visibility and availability of support. </w:t>
      </w:r>
      <w:r w:rsidR="00C8174D" w:rsidRPr="00F46F42">
        <w:rPr>
          <w:rFonts w:ascii="Arial" w:hAnsi="Arial" w:cs="Arial"/>
        </w:rPr>
        <w:t>Leaders should be supported to develop their self-awareness and emotional intelligence, which should include their knowledge of psychological trauma and staff wellbeing.</w:t>
      </w:r>
      <w:r w:rsidR="00A27808" w:rsidRPr="00F46F42">
        <w:rPr>
          <w:rFonts w:ascii="Arial" w:hAnsi="Arial" w:cs="Arial"/>
        </w:rPr>
        <w:t xml:space="preserve"> </w:t>
      </w:r>
    </w:p>
    <w:p w14:paraId="1A4D8036" w14:textId="56BEDEE5" w:rsidR="00931C5D" w:rsidRPr="00F46F42" w:rsidRDefault="00A27808" w:rsidP="00F46F42">
      <w:pPr>
        <w:spacing w:line="360" w:lineRule="auto"/>
        <w:rPr>
          <w:rFonts w:ascii="Arial" w:hAnsi="Arial" w:cs="Arial"/>
        </w:rPr>
      </w:pPr>
      <w:r w:rsidRPr="00F46F42">
        <w:rPr>
          <w:rFonts w:ascii="Arial" w:hAnsi="Arial" w:cs="Arial"/>
        </w:rPr>
        <w:t>The intensive care unit benefits from the functionality of its Clinical Director, Matron/Lead Nurse, and Operational Manager, and the ongoing relationship between this triumvirate and more senior hospital management</w:t>
      </w:r>
      <w:r w:rsidR="00315ECA" w:rsidRPr="00F46F42">
        <w:rPr>
          <w:rFonts w:ascii="Arial" w:hAnsi="Arial" w:cs="Arial"/>
        </w:rPr>
        <w:t>.</w:t>
      </w:r>
      <w:r w:rsidR="00002469" w:rsidRPr="00F46F42">
        <w:rPr>
          <w:rFonts w:ascii="Arial" w:hAnsi="Arial" w:cs="Arial"/>
        </w:rPr>
        <w:t xml:space="preserve"> </w:t>
      </w:r>
      <w:r w:rsidR="00931C5D" w:rsidRPr="00F46F42">
        <w:rPr>
          <w:rFonts w:ascii="Arial" w:hAnsi="Arial" w:cs="Arial"/>
        </w:rPr>
        <w:t>The questions relate to the clinical leaders within the intensive care unit-</w:t>
      </w:r>
      <w:r w:rsidR="00931C5D" w:rsidRPr="00F46F42">
        <w:rPr>
          <w:rFonts w:ascii="Arial" w:eastAsia="Times New Roman" w:hAnsi="Arial" w:cs="Arial"/>
          <w:color w:val="000000"/>
          <w:lang w:eastAsia="en-GB"/>
        </w:rPr>
        <w:t xml:space="preserve"> band 7 nurses, band 8 nurses, operational management, clinical director, allied </w:t>
      </w:r>
      <w:r w:rsidR="00242DAB" w:rsidRPr="00F46F42">
        <w:rPr>
          <w:rFonts w:ascii="Arial" w:eastAsia="Times New Roman" w:hAnsi="Arial" w:cs="Arial"/>
          <w:color w:val="000000"/>
          <w:lang w:eastAsia="en-GB"/>
        </w:rPr>
        <w:t>health,</w:t>
      </w:r>
      <w:r w:rsidR="00931C5D" w:rsidRPr="00F46F42">
        <w:rPr>
          <w:rFonts w:ascii="Arial" w:eastAsia="Times New Roman" w:hAnsi="Arial" w:cs="Arial"/>
          <w:color w:val="000000"/>
          <w:lang w:eastAsia="en-GB"/>
        </w:rPr>
        <w:t xml:space="preserve"> and </w:t>
      </w:r>
      <w:proofErr w:type="gramStart"/>
      <w:r w:rsidR="00931C5D" w:rsidRPr="00F46F42">
        <w:rPr>
          <w:rFonts w:ascii="Arial" w:eastAsia="Times New Roman" w:hAnsi="Arial" w:cs="Arial"/>
          <w:color w:val="000000"/>
          <w:lang w:eastAsia="en-GB"/>
        </w:rPr>
        <w:t>other</w:t>
      </w:r>
      <w:proofErr w:type="gramEnd"/>
      <w:r w:rsidR="00931C5D" w:rsidRPr="00F46F42">
        <w:rPr>
          <w:rFonts w:ascii="Arial" w:eastAsia="Times New Roman" w:hAnsi="Arial" w:cs="Arial"/>
          <w:color w:val="000000"/>
          <w:lang w:eastAsia="en-GB"/>
        </w:rPr>
        <w:t xml:space="preserve"> clinician leads</w:t>
      </w:r>
    </w:p>
    <w:p w14:paraId="7669ADFD" w14:textId="729140EB" w:rsidR="009A0E2C" w:rsidRPr="00F46F42" w:rsidRDefault="00CD4771" w:rsidP="00F46F42">
      <w:pPr>
        <w:pStyle w:val="Heading2"/>
        <w:spacing w:line="360" w:lineRule="auto"/>
        <w:rPr>
          <w:rFonts w:ascii="Arial" w:hAnsi="Arial" w:cs="Arial"/>
          <w:sz w:val="24"/>
          <w:szCs w:val="24"/>
        </w:rPr>
      </w:pPr>
      <w:r w:rsidRPr="00F46F42">
        <w:rPr>
          <w:rFonts w:ascii="Arial" w:hAnsi="Arial" w:cs="Arial"/>
          <w:sz w:val="24"/>
          <w:szCs w:val="24"/>
        </w:rPr>
        <w:t xml:space="preserve">2a. </w:t>
      </w:r>
      <w:r w:rsidR="005E516D" w:rsidRPr="00F46F42">
        <w:rPr>
          <w:rFonts w:ascii="Arial" w:hAnsi="Arial" w:cs="Arial"/>
          <w:sz w:val="24"/>
          <w:szCs w:val="24"/>
        </w:rPr>
        <w:t>Assurance Tool for Recommendation 2</w:t>
      </w:r>
    </w:p>
    <w:tbl>
      <w:tblPr>
        <w:tblpPr w:leftFromText="180" w:rightFromText="180" w:vertAnchor="text" w:horzAnchor="margin" w:tblpY="95"/>
        <w:tblW w:w="14029" w:type="dxa"/>
        <w:tblBorders>
          <w:top w:val="single" w:sz="4" w:space="0" w:color="060644"/>
          <w:left w:val="single" w:sz="4" w:space="0" w:color="060644"/>
          <w:bottom w:val="single" w:sz="4" w:space="0" w:color="060644"/>
          <w:right w:val="single" w:sz="4" w:space="0" w:color="060644"/>
          <w:insideH w:val="single" w:sz="4" w:space="0" w:color="060644"/>
          <w:insideV w:val="single" w:sz="4" w:space="0" w:color="060644"/>
        </w:tblBorders>
        <w:tblLook w:val="04A0" w:firstRow="1" w:lastRow="0" w:firstColumn="1" w:lastColumn="0" w:noHBand="0" w:noVBand="1"/>
      </w:tblPr>
      <w:tblGrid>
        <w:gridCol w:w="522"/>
        <w:gridCol w:w="11948"/>
        <w:gridCol w:w="1559"/>
      </w:tblGrid>
      <w:tr w:rsidR="00BC0710" w:rsidRPr="00F46F42" w14:paraId="7E99484F" w14:textId="77777777" w:rsidTr="00745420">
        <w:trPr>
          <w:trHeight w:val="20"/>
        </w:trPr>
        <w:tc>
          <w:tcPr>
            <w:tcW w:w="521" w:type="dxa"/>
            <w:shd w:val="clear" w:color="auto" w:fill="auto"/>
            <w:noWrap/>
            <w:vAlign w:val="center"/>
          </w:tcPr>
          <w:p w14:paraId="2420A0BE" w14:textId="77777777" w:rsidR="00BC0710" w:rsidRPr="00F46F42" w:rsidRDefault="00BC0710" w:rsidP="00F46F42">
            <w:pPr>
              <w:spacing w:after="0" w:line="276" w:lineRule="auto"/>
              <w:rPr>
                <w:rFonts w:ascii="Arial" w:eastAsia="Times New Roman" w:hAnsi="Arial" w:cs="Arial"/>
                <w:b/>
                <w:bCs/>
                <w:color w:val="000000"/>
                <w:lang w:eastAsia="en-GB"/>
              </w:rPr>
            </w:pPr>
            <w:r w:rsidRPr="00F46F42">
              <w:rPr>
                <w:rFonts w:ascii="Arial" w:eastAsia="Times New Roman" w:hAnsi="Arial" w:cs="Arial"/>
                <w:b/>
                <w:bCs/>
                <w:color w:val="000000"/>
                <w:lang w:eastAsia="en-GB"/>
              </w:rPr>
              <w:t>2.1</w:t>
            </w:r>
          </w:p>
        </w:tc>
        <w:tc>
          <w:tcPr>
            <w:tcW w:w="11948" w:type="dxa"/>
            <w:shd w:val="clear" w:color="auto" w:fill="auto"/>
            <w:noWrap/>
            <w:vAlign w:val="center"/>
          </w:tcPr>
          <w:p w14:paraId="12C36F7E" w14:textId="77777777" w:rsidR="00BC0710" w:rsidRPr="00F46F42" w:rsidRDefault="00BC0710" w:rsidP="00F46F42">
            <w:pPr>
              <w:spacing w:after="0" w:line="276" w:lineRule="auto"/>
              <w:rPr>
                <w:rFonts w:ascii="Arial" w:eastAsia="Times New Roman" w:hAnsi="Arial" w:cs="Arial"/>
                <w:color w:val="000000"/>
                <w:lang w:eastAsia="en-GB"/>
              </w:rPr>
            </w:pPr>
            <w:r w:rsidRPr="00F46F42">
              <w:rPr>
                <w:rFonts w:ascii="Arial" w:eastAsia="Times New Roman" w:hAnsi="Arial" w:cs="Arial"/>
                <w:b/>
                <w:bCs/>
                <w:color w:val="000000"/>
                <w:lang w:eastAsia="en-GB"/>
              </w:rPr>
              <w:t>LEADERSHIP SELECTION:</w:t>
            </w:r>
            <w:r w:rsidRPr="00F46F42">
              <w:rPr>
                <w:rFonts w:ascii="Arial" w:eastAsia="Times New Roman" w:hAnsi="Arial" w:cs="Arial"/>
                <w:color w:val="000000"/>
                <w:lang w:eastAsia="en-GB"/>
              </w:rPr>
              <w:t xml:space="preserve"> Processes are in place to select leaders for their values, behaviours, and attitudes as well as their technical performance. Those attitudes should include a transformative and compassionate approach.</w:t>
            </w:r>
          </w:p>
        </w:tc>
        <w:sdt>
          <w:sdtPr>
            <w:rPr>
              <w:rFonts w:ascii="Arial" w:eastAsia="Times New Roman" w:hAnsi="Arial" w:cs="Arial"/>
              <w:color w:val="000000"/>
              <w:lang w:eastAsia="en-GB"/>
            </w:rPr>
            <w:alias w:val="Self Assessment"/>
            <w:tag w:val="Self Assessment"/>
            <w:id w:val="1083876678"/>
            <w:placeholder>
              <w:docPart w:val="EE647AA4A47D41B387B8910EFBE135A5"/>
            </w:placeholder>
            <w:showingPlcHdr/>
            <w:dropDownList>
              <w:listItem w:value="Choose an item."/>
              <w:listItem w:displayText="Not met" w:value="0"/>
              <w:listItem w:displayText="Partially Met" w:value="1"/>
              <w:listItem w:displayText="Fully met" w:value="2"/>
            </w:dropDownList>
          </w:sdtPr>
          <w:sdtContent>
            <w:tc>
              <w:tcPr>
                <w:tcW w:w="1560" w:type="dxa"/>
                <w:vAlign w:val="center"/>
              </w:tcPr>
              <w:p w14:paraId="6E98FFC6" w14:textId="77777777" w:rsidR="00BC0710" w:rsidRPr="00F46F42" w:rsidRDefault="00BC0710" w:rsidP="00F46F42">
                <w:pPr>
                  <w:spacing w:after="0" w:line="276"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BC0710" w:rsidRPr="00F46F42" w14:paraId="62AE72EA" w14:textId="77777777" w:rsidTr="005B2463">
        <w:trPr>
          <w:trHeight w:val="828"/>
        </w:trPr>
        <w:tc>
          <w:tcPr>
            <w:tcW w:w="521" w:type="dxa"/>
            <w:shd w:val="clear" w:color="auto" w:fill="auto"/>
            <w:noWrap/>
            <w:vAlign w:val="center"/>
            <w:hideMark/>
          </w:tcPr>
          <w:p w14:paraId="597808CA" w14:textId="77777777" w:rsidR="00BC0710" w:rsidRPr="00F46F42" w:rsidRDefault="00BC0710" w:rsidP="00F46F42">
            <w:pPr>
              <w:spacing w:after="0" w:line="276" w:lineRule="auto"/>
              <w:rPr>
                <w:rFonts w:ascii="Arial" w:eastAsia="Times New Roman" w:hAnsi="Arial" w:cs="Arial"/>
                <w:b/>
                <w:bCs/>
                <w:color w:val="000000"/>
                <w:lang w:eastAsia="en-GB"/>
              </w:rPr>
            </w:pPr>
            <w:r w:rsidRPr="00F46F42">
              <w:rPr>
                <w:rFonts w:ascii="Arial" w:eastAsia="Times New Roman" w:hAnsi="Arial" w:cs="Arial"/>
                <w:b/>
                <w:bCs/>
                <w:color w:val="000000"/>
                <w:lang w:eastAsia="en-GB"/>
              </w:rPr>
              <w:t>2.2</w:t>
            </w:r>
          </w:p>
        </w:tc>
        <w:tc>
          <w:tcPr>
            <w:tcW w:w="11948" w:type="dxa"/>
            <w:shd w:val="clear" w:color="auto" w:fill="auto"/>
            <w:noWrap/>
            <w:vAlign w:val="bottom"/>
            <w:hideMark/>
          </w:tcPr>
          <w:p w14:paraId="6CF62497" w14:textId="77777777" w:rsidR="00BC0710" w:rsidRPr="00F46F42" w:rsidRDefault="00BC0710" w:rsidP="00F46F42">
            <w:pPr>
              <w:spacing w:line="276" w:lineRule="auto"/>
              <w:rPr>
                <w:rFonts w:ascii="Arial" w:hAnsi="Arial" w:cs="Arial"/>
                <w:lang w:eastAsia="en-GB"/>
              </w:rPr>
            </w:pPr>
            <w:r w:rsidRPr="00F46F42">
              <w:rPr>
                <w:rFonts w:ascii="Arial" w:eastAsia="Times New Roman" w:hAnsi="Arial" w:cs="Arial"/>
                <w:b/>
                <w:bCs/>
                <w:color w:val="000000"/>
                <w:lang w:eastAsia="en-GB"/>
              </w:rPr>
              <w:t>LEADERSHIP SELF AWARENESS:</w:t>
            </w:r>
            <w:r w:rsidRPr="00F46F42">
              <w:rPr>
                <w:rFonts w:ascii="Arial" w:eastAsia="Times New Roman" w:hAnsi="Arial" w:cs="Arial"/>
                <w:color w:val="000000"/>
                <w:lang w:eastAsia="en-GB"/>
              </w:rPr>
              <w:t xml:space="preserve"> New leaders can access to training, coaching/mentorship and 360-degree leadership evaluations such as the NHS Healthcare Leadership model, are </w:t>
            </w:r>
            <w:r w:rsidRPr="00F46F42">
              <w:rPr>
                <w:rFonts w:ascii="Arial" w:hAnsi="Arial" w:cs="Arial"/>
              </w:rPr>
              <w:t>supported to develop their self-awareness and emotional intelligence, and have knowledge of psychological trauma and staff wellbeing.</w:t>
            </w:r>
          </w:p>
        </w:tc>
        <w:sdt>
          <w:sdtPr>
            <w:rPr>
              <w:rFonts w:ascii="Arial" w:eastAsia="Times New Roman" w:hAnsi="Arial" w:cs="Arial"/>
              <w:color w:val="000000"/>
              <w:lang w:eastAsia="en-GB"/>
            </w:rPr>
            <w:alias w:val="Self Assessment"/>
            <w:tag w:val="Self Assessment"/>
            <w:id w:val="1669988821"/>
            <w:placeholder>
              <w:docPart w:val="BA329956AEDF45138C8B6D2521D1485A"/>
            </w:placeholder>
            <w:showingPlcHdr/>
            <w:dropDownList>
              <w:listItem w:value="Choose an item."/>
              <w:listItem w:displayText="Not met" w:value="0"/>
              <w:listItem w:displayText="Partially Met" w:value="1"/>
              <w:listItem w:displayText="Fully met" w:value="2"/>
            </w:dropDownList>
          </w:sdtPr>
          <w:sdtContent>
            <w:tc>
              <w:tcPr>
                <w:tcW w:w="1560" w:type="dxa"/>
                <w:vAlign w:val="center"/>
              </w:tcPr>
              <w:p w14:paraId="39E6B4AF" w14:textId="77777777" w:rsidR="00BC0710" w:rsidRPr="00F46F42" w:rsidRDefault="00BC0710" w:rsidP="00F46F42">
                <w:pPr>
                  <w:spacing w:after="0" w:line="276"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BC0710" w:rsidRPr="00F46F42" w14:paraId="74A6ABC0" w14:textId="77777777" w:rsidTr="00745420">
        <w:trPr>
          <w:trHeight w:val="20"/>
        </w:trPr>
        <w:tc>
          <w:tcPr>
            <w:tcW w:w="521" w:type="dxa"/>
            <w:shd w:val="clear" w:color="auto" w:fill="auto"/>
            <w:noWrap/>
            <w:vAlign w:val="center"/>
            <w:hideMark/>
          </w:tcPr>
          <w:p w14:paraId="597B76F0" w14:textId="77777777" w:rsidR="00BC0710" w:rsidRPr="00F46F42" w:rsidRDefault="00BC0710" w:rsidP="00F46F42">
            <w:pPr>
              <w:spacing w:after="0" w:line="276" w:lineRule="auto"/>
              <w:rPr>
                <w:rFonts w:ascii="Arial" w:eastAsia="Times New Roman" w:hAnsi="Arial" w:cs="Arial"/>
                <w:b/>
                <w:bCs/>
                <w:color w:val="000000"/>
                <w:lang w:eastAsia="en-GB"/>
              </w:rPr>
            </w:pPr>
            <w:r w:rsidRPr="00F46F42">
              <w:rPr>
                <w:rFonts w:ascii="Arial" w:eastAsia="Times New Roman" w:hAnsi="Arial" w:cs="Arial"/>
                <w:b/>
                <w:bCs/>
                <w:color w:val="000000"/>
                <w:lang w:eastAsia="en-GB"/>
              </w:rPr>
              <w:t>2.3</w:t>
            </w:r>
          </w:p>
        </w:tc>
        <w:tc>
          <w:tcPr>
            <w:tcW w:w="11948" w:type="dxa"/>
            <w:shd w:val="clear" w:color="auto" w:fill="auto"/>
            <w:noWrap/>
            <w:vAlign w:val="center"/>
            <w:hideMark/>
          </w:tcPr>
          <w:p w14:paraId="708EBFA8" w14:textId="77777777" w:rsidR="00BC0710" w:rsidRPr="00F46F42" w:rsidRDefault="00BC0710" w:rsidP="00F46F42">
            <w:pPr>
              <w:spacing w:after="0" w:line="276" w:lineRule="auto"/>
              <w:rPr>
                <w:rFonts w:ascii="Arial" w:eastAsia="Times New Roman" w:hAnsi="Arial" w:cs="Arial"/>
                <w:color w:val="000000"/>
                <w:lang w:eastAsia="en-GB"/>
              </w:rPr>
            </w:pPr>
            <w:r w:rsidRPr="00F46F42">
              <w:rPr>
                <w:rFonts w:ascii="Arial" w:eastAsia="Times New Roman" w:hAnsi="Arial" w:cs="Arial"/>
                <w:b/>
                <w:bCs/>
                <w:color w:val="000000"/>
                <w:lang w:eastAsia="en-GB"/>
              </w:rPr>
              <w:t>COLLECTIVE LEADERSHIP:</w:t>
            </w:r>
            <w:r w:rsidRPr="00F46F42">
              <w:rPr>
                <w:rFonts w:ascii="Arial" w:eastAsia="Times New Roman" w:hAnsi="Arial" w:cs="Arial"/>
                <w:color w:val="000000"/>
                <w:lang w:eastAsia="en-GB"/>
              </w:rPr>
              <w:t xml:space="preserve"> Opportunities are available for staff to learn their role to play in the strategic direction of the service (for example, it is integrated in PADRs, job plans, meetings).</w:t>
            </w:r>
          </w:p>
          <w:p w14:paraId="2F5B9481" w14:textId="77777777" w:rsidR="00BC0710" w:rsidRPr="00F46F42" w:rsidRDefault="00BC0710" w:rsidP="00F46F42">
            <w:pPr>
              <w:spacing w:after="0" w:line="276" w:lineRule="auto"/>
              <w:rPr>
                <w:rFonts w:ascii="Arial" w:eastAsia="Times New Roman" w:hAnsi="Arial" w:cs="Arial"/>
                <w:color w:val="000000"/>
                <w:lang w:eastAsia="en-GB"/>
              </w:rPr>
            </w:pPr>
          </w:p>
        </w:tc>
        <w:sdt>
          <w:sdtPr>
            <w:rPr>
              <w:rFonts w:ascii="Arial" w:eastAsia="Times New Roman" w:hAnsi="Arial" w:cs="Arial"/>
              <w:color w:val="000000"/>
              <w:lang w:eastAsia="en-GB"/>
            </w:rPr>
            <w:alias w:val="Self Assessment"/>
            <w:tag w:val="Self Assessment"/>
            <w:id w:val="1761254364"/>
            <w:placeholder>
              <w:docPart w:val="D89E8E580F954C39AF254892836469D7"/>
            </w:placeholder>
            <w:showingPlcHdr/>
            <w:dropDownList>
              <w:listItem w:value="Choose an item."/>
              <w:listItem w:displayText="Not met" w:value="0"/>
              <w:listItem w:displayText="Partially Met" w:value="1"/>
              <w:listItem w:displayText="Fully met" w:value="2"/>
            </w:dropDownList>
          </w:sdtPr>
          <w:sdtContent>
            <w:tc>
              <w:tcPr>
                <w:tcW w:w="1560" w:type="dxa"/>
                <w:vAlign w:val="center"/>
              </w:tcPr>
              <w:p w14:paraId="675CF818" w14:textId="77777777" w:rsidR="00BC0710" w:rsidRPr="00F46F42" w:rsidRDefault="00BC0710" w:rsidP="00F46F42">
                <w:pPr>
                  <w:spacing w:after="0" w:line="276"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BC0710" w:rsidRPr="00F46F42" w14:paraId="547F1C01" w14:textId="77777777" w:rsidTr="00745420">
        <w:trPr>
          <w:trHeight w:val="20"/>
        </w:trPr>
        <w:tc>
          <w:tcPr>
            <w:tcW w:w="521" w:type="dxa"/>
            <w:shd w:val="clear" w:color="auto" w:fill="auto"/>
            <w:noWrap/>
            <w:vAlign w:val="center"/>
            <w:hideMark/>
          </w:tcPr>
          <w:p w14:paraId="3917C855" w14:textId="77777777" w:rsidR="00BC0710" w:rsidRPr="00F46F42" w:rsidRDefault="00BC0710" w:rsidP="00F46F42">
            <w:pPr>
              <w:spacing w:after="0" w:line="276" w:lineRule="auto"/>
              <w:rPr>
                <w:rFonts w:ascii="Arial" w:eastAsia="Times New Roman" w:hAnsi="Arial" w:cs="Arial"/>
                <w:b/>
                <w:bCs/>
                <w:color w:val="000000"/>
                <w:lang w:eastAsia="en-GB"/>
              </w:rPr>
            </w:pPr>
            <w:r w:rsidRPr="00F46F42">
              <w:rPr>
                <w:rFonts w:ascii="Arial" w:eastAsia="Times New Roman" w:hAnsi="Arial" w:cs="Arial"/>
                <w:b/>
                <w:bCs/>
                <w:color w:val="000000"/>
                <w:lang w:eastAsia="en-GB"/>
              </w:rPr>
              <w:t>2.4</w:t>
            </w:r>
          </w:p>
        </w:tc>
        <w:tc>
          <w:tcPr>
            <w:tcW w:w="11948" w:type="dxa"/>
            <w:shd w:val="clear" w:color="auto" w:fill="auto"/>
            <w:noWrap/>
            <w:vAlign w:val="center"/>
            <w:hideMark/>
          </w:tcPr>
          <w:p w14:paraId="606D27CA" w14:textId="77777777" w:rsidR="00BC0710" w:rsidRPr="00F46F42" w:rsidRDefault="00BC0710" w:rsidP="00F46F42">
            <w:pPr>
              <w:spacing w:after="0" w:line="276" w:lineRule="auto"/>
              <w:rPr>
                <w:rFonts w:ascii="Arial" w:eastAsia="Times New Roman" w:hAnsi="Arial" w:cs="Arial"/>
                <w:color w:val="000000"/>
                <w:lang w:eastAsia="en-GB"/>
              </w:rPr>
            </w:pPr>
            <w:r w:rsidRPr="00F46F42">
              <w:rPr>
                <w:rFonts w:ascii="Arial" w:eastAsia="Times New Roman" w:hAnsi="Arial" w:cs="Arial"/>
                <w:b/>
                <w:bCs/>
                <w:color w:val="000000"/>
                <w:lang w:eastAsia="en-GB"/>
              </w:rPr>
              <w:t>LEADING FOR WELLBEING:</w:t>
            </w:r>
            <w:r w:rsidRPr="00F46F42">
              <w:rPr>
                <w:rFonts w:ascii="Arial" w:eastAsia="Times New Roman" w:hAnsi="Arial" w:cs="Arial"/>
                <w:color w:val="000000"/>
                <w:lang w:eastAsia="en-GB"/>
              </w:rPr>
              <w:t xml:space="preserve"> There is an ICU Wellbeing Lead, with protected time to focus on wellbeing and a </w:t>
            </w:r>
          </w:p>
          <w:p w14:paraId="569C5217" w14:textId="77777777" w:rsidR="00BC0710" w:rsidRPr="00F46F42" w:rsidRDefault="00BC0710" w:rsidP="00F46F42">
            <w:pPr>
              <w:spacing w:after="0" w:line="276" w:lineRule="auto"/>
              <w:rPr>
                <w:rFonts w:ascii="Arial" w:eastAsia="Times New Roman" w:hAnsi="Arial" w:cs="Arial"/>
                <w:color w:val="000000"/>
                <w:lang w:eastAsia="en-GB"/>
              </w:rPr>
            </w:pPr>
            <w:r w:rsidRPr="00F46F42">
              <w:rPr>
                <w:rFonts w:ascii="Arial" w:eastAsia="Times New Roman" w:hAnsi="Arial" w:cs="Arial"/>
                <w:color w:val="000000"/>
                <w:lang w:eastAsia="en-GB"/>
              </w:rPr>
              <w:t>recognised mental health profession (for example, Practitioner Psychologist).</w:t>
            </w:r>
          </w:p>
          <w:p w14:paraId="460610CD" w14:textId="77777777" w:rsidR="00BC0710" w:rsidRPr="00F46F42" w:rsidRDefault="00BC0710" w:rsidP="00F46F42">
            <w:pPr>
              <w:spacing w:after="0" w:line="276" w:lineRule="auto"/>
              <w:rPr>
                <w:rFonts w:ascii="Arial" w:eastAsia="Times New Roman" w:hAnsi="Arial" w:cs="Arial"/>
                <w:color w:val="000000"/>
                <w:lang w:eastAsia="en-GB"/>
              </w:rPr>
            </w:pPr>
          </w:p>
        </w:tc>
        <w:sdt>
          <w:sdtPr>
            <w:rPr>
              <w:rFonts w:ascii="Arial" w:eastAsia="Times New Roman" w:hAnsi="Arial" w:cs="Arial"/>
              <w:color w:val="000000"/>
              <w:lang w:eastAsia="en-GB"/>
            </w:rPr>
            <w:alias w:val="Self Assessment"/>
            <w:tag w:val="Self Assessment"/>
            <w:id w:val="522442404"/>
            <w:placeholder>
              <w:docPart w:val="5091B88E958F4E7D8ECDF8CF0D907726"/>
            </w:placeholder>
            <w:showingPlcHdr/>
            <w:dropDownList>
              <w:listItem w:value="Choose an item."/>
              <w:listItem w:displayText="Not met" w:value="0"/>
              <w:listItem w:displayText="Partially Met" w:value="1"/>
              <w:listItem w:displayText="Fully met" w:value="2"/>
            </w:dropDownList>
          </w:sdtPr>
          <w:sdtContent>
            <w:tc>
              <w:tcPr>
                <w:tcW w:w="1560" w:type="dxa"/>
                <w:vAlign w:val="center"/>
              </w:tcPr>
              <w:p w14:paraId="71BF5725" w14:textId="77777777" w:rsidR="00BC0710" w:rsidRPr="00F46F42" w:rsidRDefault="00BC0710" w:rsidP="00F46F42">
                <w:pPr>
                  <w:spacing w:after="0" w:line="276"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bl>
    <w:p w14:paraId="2B418C04" w14:textId="77777777" w:rsidR="00D35F60" w:rsidRDefault="00D35F60" w:rsidP="00F46F42">
      <w:pPr>
        <w:pStyle w:val="Heading2"/>
        <w:spacing w:line="360" w:lineRule="auto"/>
        <w:rPr>
          <w:rFonts w:ascii="Arial" w:hAnsi="Arial" w:cs="Arial"/>
          <w:sz w:val="24"/>
          <w:szCs w:val="24"/>
        </w:rPr>
      </w:pPr>
    </w:p>
    <w:p w14:paraId="4DAE2692" w14:textId="2A341620" w:rsidR="005446CD" w:rsidRPr="00F46F42" w:rsidRDefault="00CD4771" w:rsidP="00F46F42">
      <w:pPr>
        <w:pStyle w:val="Heading2"/>
        <w:spacing w:line="360" w:lineRule="auto"/>
        <w:rPr>
          <w:rFonts w:ascii="Arial" w:hAnsi="Arial" w:cs="Arial"/>
          <w:sz w:val="24"/>
          <w:szCs w:val="24"/>
        </w:rPr>
      </w:pPr>
      <w:r w:rsidRPr="00F46F42">
        <w:rPr>
          <w:rFonts w:ascii="Arial" w:hAnsi="Arial" w:cs="Arial"/>
          <w:sz w:val="24"/>
          <w:szCs w:val="24"/>
        </w:rPr>
        <w:t xml:space="preserve">2b. </w:t>
      </w:r>
      <w:r w:rsidR="00395CAC" w:rsidRPr="00F46F42">
        <w:rPr>
          <w:rFonts w:ascii="Arial" w:hAnsi="Arial" w:cs="Arial"/>
          <w:sz w:val="24"/>
          <w:szCs w:val="24"/>
        </w:rPr>
        <w:t xml:space="preserve">Unit Improvement </w:t>
      </w:r>
      <w:r w:rsidR="00F04C12">
        <w:rPr>
          <w:rFonts w:ascii="Arial" w:hAnsi="Arial" w:cs="Arial"/>
          <w:sz w:val="24"/>
          <w:szCs w:val="24"/>
        </w:rPr>
        <w:t>Questions</w:t>
      </w:r>
      <w:r w:rsidR="00A14396" w:rsidRPr="00F46F42">
        <w:rPr>
          <w:rFonts w:ascii="Arial" w:hAnsi="Arial" w:cs="Arial"/>
          <w:sz w:val="24"/>
          <w:szCs w:val="24"/>
        </w:rPr>
        <w:t xml:space="preserve"> for recommendation 2</w:t>
      </w:r>
      <w:r w:rsidR="00F3595A" w:rsidRPr="00F46F42">
        <w:rPr>
          <w:rFonts w:ascii="Arial" w:hAnsi="Arial" w:cs="Arial"/>
          <w:sz w:val="24"/>
          <w:szCs w:val="24"/>
        </w:rPr>
        <w:t xml:space="preserve"> </w:t>
      </w:r>
    </w:p>
    <w:p w14:paraId="48B7559B" w14:textId="77777777" w:rsidR="00F04C12" w:rsidRPr="00F04C12" w:rsidRDefault="00F04C12" w:rsidP="00F04C12">
      <w:pPr>
        <w:spacing w:after="0" w:line="240" w:lineRule="auto"/>
        <w:rPr>
          <w:rFonts w:ascii="Arial" w:eastAsia="Times New Roman" w:hAnsi="Arial" w:cs="Arial"/>
          <w:lang w:eastAsia="en-GB"/>
        </w:rPr>
      </w:pPr>
      <w:r w:rsidRPr="00F04C12">
        <w:rPr>
          <w:rFonts w:ascii="Arial" w:eastAsia="Times New Roman" w:hAnsi="Arial" w:cs="Arial"/>
          <w:lang w:eastAsia="en-GB"/>
        </w:rPr>
        <w:t>Please use the following to answer this section:</w:t>
      </w:r>
    </w:p>
    <w:p w14:paraId="4FA21E70" w14:textId="77777777" w:rsidR="00EC7FDC" w:rsidRPr="00EC7FDC" w:rsidRDefault="00EC7FDC" w:rsidP="00EC7FDC">
      <w:pPr>
        <w:numPr>
          <w:ilvl w:val="0"/>
          <w:numId w:val="10"/>
        </w:numPr>
        <w:spacing w:before="100" w:beforeAutospacing="1" w:after="100" w:afterAutospacing="1" w:line="240" w:lineRule="auto"/>
        <w:rPr>
          <w:rFonts w:ascii="Arial" w:eastAsia="Times New Roman" w:hAnsi="Arial" w:cs="Arial"/>
          <w:color w:val="000000"/>
          <w:lang w:eastAsia="en-GB"/>
        </w:rPr>
      </w:pPr>
      <w:r w:rsidRPr="00EC7FDC">
        <w:rPr>
          <w:rFonts w:ascii="Arial" w:eastAsia="Times New Roman" w:hAnsi="Arial" w:cs="Arial"/>
          <w:color w:val="000000"/>
          <w:lang w:eastAsia="en-GB"/>
        </w:rPr>
        <w:t>With regards to this recommendation, what are our ideas and plan of action.</w:t>
      </w:r>
    </w:p>
    <w:p w14:paraId="6627956A" w14:textId="77777777" w:rsidR="00F04C12" w:rsidRPr="008C08EF" w:rsidRDefault="00F04C12" w:rsidP="00F04C12">
      <w:pPr>
        <w:numPr>
          <w:ilvl w:val="0"/>
          <w:numId w:val="10"/>
        </w:numPr>
        <w:spacing w:before="100" w:beforeAutospacing="1" w:after="100" w:afterAutospacing="1"/>
        <w:rPr>
          <w:rFonts w:ascii="Arial" w:eastAsia="Times New Roman" w:hAnsi="Arial" w:cs="Arial"/>
          <w:lang w:eastAsia="en-GB"/>
        </w:rPr>
      </w:pPr>
      <w:r w:rsidRPr="00F04C12">
        <w:rPr>
          <w:rFonts w:ascii="Arial" w:eastAsia="Times New Roman" w:hAnsi="Arial" w:cs="Arial"/>
          <w:lang w:eastAsia="en-GB"/>
        </w:rPr>
        <w:t xml:space="preserve">Who is </w:t>
      </w:r>
      <w:proofErr w:type="gramStart"/>
      <w:r w:rsidRPr="00F04C12">
        <w:rPr>
          <w:rFonts w:ascii="Arial" w:eastAsia="Times New Roman" w:hAnsi="Arial" w:cs="Arial"/>
          <w:lang w:eastAsia="en-GB"/>
        </w:rPr>
        <w:t>responsible.</w:t>
      </w:r>
      <w:proofErr w:type="gramEnd"/>
    </w:p>
    <w:p w14:paraId="4A8ECC10" w14:textId="7519498D" w:rsidR="00A14396" w:rsidRPr="008C08EF" w:rsidRDefault="00F04C12" w:rsidP="00F04C12">
      <w:pPr>
        <w:numPr>
          <w:ilvl w:val="0"/>
          <w:numId w:val="10"/>
        </w:numPr>
        <w:spacing w:before="100" w:beforeAutospacing="1" w:after="100" w:afterAutospacing="1" w:line="240" w:lineRule="auto"/>
        <w:rPr>
          <w:rFonts w:ascii="Arial" w:eastAsia="Times New Roman" w:hAnsi="Arial" w:cs="Arial"/>
          <w:lang w:eastAsia="en-GB"/>
        </w:rPr>
      </w:pPr>
      <w:r w:rsidRPr="00F04C12">
        <w:rPr>
          <w:rFonts w:ascii="Arial" w:eastAsia="Times New Roman" w:hAnsi="Arial" w:cs="Arial"/>
          <w:lang w:eastAsia="en-GB"/>
        </w:rPr>
        <w:t>Review date.</w:t>
      </w:r>
    </w:p>
    <w:p w14:paraId="5B0D2C60" w14:textId="446F8448" w:rsidR="00D07566" w:rsidRPr="008C08EF" w:rsidRDefault="009F5828" w:rsidP="00F46F42">
      <w:pPr>
        <w:pStyle w:val="Heading1"/>
        <w:spacing w:line="360" w:lineRule="auto"/>
        <w:rPr>
          <w:rFonts w:ascii="Arial" w:hAnsi="Arial" w:cs="Arial"/>
          <w:sz w:val="22"/>
          <w:szCs w:val="22"/>
        </w:rPr>
      </w:pPr>
      <w:r w:rsidRPr="008C08EF">
        <w:rPr>
          <w:rFonts w:ascii="Arial" w:hAnsi="Arial" w:cs="Arial"/>
          <w:noProof/>
          <w:sz w:val="22"/>
          <w:szCs w:val="22"/>
        </w:rPr>
        <mc:AlternateContent>
          <mc:Choice Requires="wps">
            <w:drawing>
              <wp:anchor distT="0" distB="0" distL="114300" distR="114300" simplePos="0" relativeHeight="251658244" behindDoc="0" locked="0" layoutInCell="1" allowOverlap="1" wp14:anchorId="0532A782" wp14:editId="7CF50B04">
                <wp:simplePos x="0" y="0"/>
                <wp:positionH relativeFrom="column">
                  <wp:posOffset>15240</wp:posOffset>
                </wp:positionH>
                <wp:positionV relativeFrom="paragraph">
                  <wp:posOffset>92075</wp:posOffset>
                </wp:positionV>
                <wp:extent cx="8115300" cy="3848100"/>
                <wp:effectExtent l="0" t="0" r="19050" b="19050"/>
                <wp:wrapNone/>
                <wp:docPr id="2" name="Text Box 2"/>
                <wp:cNvGraphicFramePr/>
                <a:graphic xmlns:a="http://schemas.openxmlformats.org/drawingml/2006/main">
                  <a:graphicData uri="http://schemas.microsoft.com/office/word/2010/wordprocessingShape">
                    <wps:wsp>
                      <wps:cNvSpPr txBox="1"/>
                      <wps:spPr>
                        <a:xfrm>
                          <a:off x="0" y="0"/>
                          <a:ext cx="8115300" cy="3848100"/>
                        </a:xfrm>
                        <a:prstGeom prst="rect">
                          <a:avLst/>
                        </a:prstGeom>
                        <a:solidFill>
                          <a:schemeClr val="lt1"/>
                        </a:solidFill>
                        <a:ln w="6350">
                          <a:solidFill>
                            <a:prstClr val="black"/>
                          </a:solidFill>
                        </a:ln>
                      </wps:spPr>
                      <wps:txbx>
                        <w:txbxContent>
                          <w:p w14:paraId="5CCB458E" w14:textId="77777777" w:rsidR="009F5828" w:rsidRPr="008C08EF" w:rsidRDefault="009F5828">
                            <w:pPr>
                              <w:rPr>
                                <w:rFonts w:ascii="Arial" w:hAnsi="Arial" w:cs="Arial"/>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532A782" id="_x0000_s1029" type="#_x0000_t202" style="position:absolute;margin-left:1.2pt;margin-top:7.25pt;width:639pt;height:303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n1bsTwIAAKkEAAAOAAAAZHJzL2Uyb0RvYy54bWysVN9v2jAQfp+0/8Hy+xoCtKOooWJUnSZV&#10;bSU69dk4DkRzfJ5tSLq/fp8doLTb07QX53758913d7m67hrNdsr5mkzB87MBZ8pIKmuzLvj3p9tP&#10;E858EKYUmowq+Ivy/Hr28cNVa6dqSBvSpXIMIMZPW1vwTQh2mmVeblQj/BlZZeCsyDUiQHXrrHSi&#10;BXqjs+FgcJG15ErrSCrvYb3pnXyW8KtKyfBQVV4FpguO3EI6XTpX8cxmV2K6dsJuarlPQ/xDFo2o&#10;DR49Qt2IINjW1X9ANbV05KkKZ5KajKqqlirVgGrywbtqlhthVaoF5Hh7pMn/P1h5v3t0rC4LPuTM&#10;iAYtelJdYF+oY8PITmv9FEFLi7DQwYwuH+wexlh0V7kmflEOgx88vxy5jWASxkmen48GcEn4RpPx&#10;JIcC/Oz1unU+fFXUsCgU3KF5iVOxu/OhDz2ExNc86bq8rbVOShwYtdCO7QRarUNKEuBvorRhbcEv&#10;RueDBPzGF6GP91dayB/79E6igKcNco6k9MVHKXSrLlE4OhCzovIFfDnq581beVsD/k748CgcBgw8&#10;YGnCA45KE3KivcTZhtyvv9ljPPoOL2ctBrbg/udWOMWZ/mYwEZf5eBwnPCnj889DKO7Uszr1mG2z&#10;IBCVYz2tTGKMD/ogVo6aZ+zWPL4KlzASbxc8HMRF6NcIuynVfJ6CMNNWhDuztDJCx8ZEWp+6Z+Hs&#10;vq0BE3FPh9EW03fd7WPjTUPzbaCqTq2PPPes7unHPqTh2e9uXLhTPUW9/mFmvwEAAP//AwBQSwME&#10;FAAGAAgAAAAhANwHq4zbAAAACQEAAA8AAABkcnMvZG93bnJldi54bWxMj8FOwzAQRO9I/IO1SNyo&#10;TdRWIcSpABUunGgR523s2haxHdluGv6e7QmOOzOafdNuZj+wSafsYpBwvxDAdOijcsFI+Ny/3tXA&#10;csGgcIhBS/jRGTbd9VWLjYrn8KGnXTGMSkJuUIItZWw4z73VHvMijjqQd4zJY6EzGa4SnqncD7wS&#10;Ys09ukAfLI76xer+e3fyErbP5sH0NSa7rZVz0/x1fDdvUt7ezE+PwIqey18YLviEDh0xHeIpqMwG&#10;CdWSgiQvV8AudlULUg4S1pVYAe9a/n9B9wsAAP//AwBQSwECLQAUAAYACAAAACEAtoM4kv4AAADh&#10;AQAAEwAAAAAAAAAAAAAAAAAAAAAAW0NvbnRlbnRfVHlwZXNdLnhtbFBLAQItABQABgAIAAAAIQA4&#10;/SH/1gAAAJQBAAALAAAAAAAAAAAAAAAAAC8BAABfcmVscy8ucmVsc1BLAQItABQABgAIAAAAIQCE&#10;n1bsTwIAAKkEAAAOAAAAAAAAAAAAAAAAAC4CAABkcnMvZTJvRG9jLnhtbFBLAQItABQABgAIAAAA&#10;IQDcB6uM2wAAAAkBAAAPAAAAAAAAAAAAAAAAAKkEAABkcnMvZG93bnJldi54bWxQSwUGAAAAAAQA&#10;BADzAAAAsQUAAAAA&#10;" fillcolor="white [3201]" strokeweight=".5pt">
                <v:textbox>
                  <w:txbxContent>
                    <w:p w14:paraId="5CCB458E" w14:textId="77777777" w:rsidR="009F5828" w:rsidRPr="008C08EF" w:rsidRDefault="009F5828">
                      <w:pPr>
                        <w:rPr>
                          <w:rFonts w:ascii="Arial" w:hAnsi="Arial" w:cs="Arial"/>
                        </w:rPr>
                      </w:pPr>
                    </w:p>
                  </w:txbxContent>
                </v:textbox>
              </v:shape>
            </w:pict>
          </mc:Fallback>
        </mc:AlternateContent>
      </w:r>
    </w:p>
    <w:p w14:paraId="279BAA23" w14:textId="77777777" w:rsidR="00F04C12" w:rsidRPr="008C08EF" w:rsidRDefault="00F04C12" w:rsidP="00F04C12">
      <w:pPr>
        <w:rPr>
          <w:rFonts w:ascii="Arial" w:hAnsi="Arial" w:cs="Arial"/>
        </w:rPr>
      </w:pPr>
    </w:p>
    <w:p w14:paraId="7B475388" w14:textId="77777777" w:rsidR="00F04C12" w:rsidRPr="008C08EF" w:rsidRDefault="00F04C12" w:rsidP="00F04C12">
      <w:pPr>
        <w:rPr>
          <w:rFonts w:ascii="Arial" w:hAnsi="Arial" w:cs="Arial"/>
        </w:rPr>
      </w:pPr>
    </w:p>
    <w:p w14:paraId="4A286379" w14:textId="77777777" w:rsidR="00F04C12" w:rsidRPr="008C08EF" w:rsidRDefault="00F04C12" w:rsidP="00F04C12">
      <w:pPr>
        <w:rPr>
          <w:rFonts w:ascii="Arial" w:hAnsi="Arial" w:cs="Arial"/>
        </w:rPr>
      </w:pPr>
    </w:p>
    <w:p w14:paraId="74B52236" w14:textId="77777777" w:rsidR="00F04C12" w:rsidRDefault="00F04C12" w:rsidP="00F04C12"/>
    <w:p w14:paraId="4D57D99F" w14:textId="77777777" w:rsidR="00F04C12" w:rsidRDefault="00F04C12" w:rsidP="00F04C12"/>
    <w:p w14:paraId="6727AA89" w14:textId="77777777" w:rsidR="00F04C12" w:rsidRDefault="00F04C12" w:rsidP="00F04C12"/>
    <w:p w14:paraId="0A1129AA" w14:textId="77777777" w:rsidR="00F04C12" w:rsidRDefault="00F04C12" w:rsidP="00F04C12"/>
    <w:p w14:paraId="4A7D6F32" w14:textId="77777777" w:rsidR="00F04C12" w:rsidRDefault="00F04C12" w:rsidP="00F04C12"/>
    <w:p w14:paraId="5F23D4B5" w14:textId="77777777" w:rsidR="00F04C12" w:rsidRDefault="00F04C12" w:rsidP="00F04C12"/>
    <w:p w14:paraId="3A94FE45" w14:textId="77777777" w:rsidR="00F04C12" w:rsidRDefault="00F04C12" w:rsidP="00F04C12"/>
    <w:p w14:paraId="642674FC" w14:textId="77777777" w:rsidR="00F04C12" w:rsidRPr="00F04C12" w:rsidRDefault="00F04C12" w:rsidP="00F04C12"/>
    <w:p w14:paraId="71DAA7EA" w14:textId="6C733C29" w:rsidR="0030555F" w:rsidRPr="00EA645C" w:rsidRDefault="00AA187B" w:rsidP="00EA645C">
      <w:pPr>
        <w:pStyle w:val="Heading1"/>
        <w:spacing w:line="360" w:lineRule="auto"/>
        <w:rPr>
          <w:rFonts w:ascii="Arial" w:hAnsi="Arial" w:cs="Arial"/>
          <w:sz w:val="32"/>
          <w:szCs w:val="28"/>
        </w:rPr>
      </w:pPr>
      <w:r w:rsidRPr="00F46F42">
        <w:rPr>
          <w:rFonts w:ascii="Arial" w:hAnsi="Arial" w:cs="Arial"/>
          <w:sz w:val="32"/>
          <w:szCs w:val="28"/>
        </w:rPr>
        <w:t>Recommendation</w:t>
      </w:r>
      <w:r w:rsidRPr="00F46F42">
        <w:rPr>
          <w:rFonts w:ascii="Arial" w:eastAsia="Times New Roman" w:hAnsi="Arial" w:cs="Arial"/>
          <w:sz w:val="32"/>
          <w:szCs w:val="28"/>
          <w:lang w:eastAsia="en-GB"/>
        </w:rPr>
        <w:t xml:space="preserve"> </w:t>
      </w:r>
      <w:r w:rsidR="00BD5975" w:rsidRPr="00F46F42">
        <w:rPr>
          <w:rFonts w:ascii="Arial" w:eastAsia="Times New Roman" w:hAnsi="Arial" w:cs="Arial"/>
          <w:sz w:val="32"/>
          <w:szCs w:val="28"/>
          <w:lang w:eastAsia="en-GB"/>
        </w:rPr>
        <w:t>3</w:t>
      </w:r>
      <w:r w:rsidR="00BD5975" w:rsidRPr="00F46F42">
        <w:rPr>
          <w:rFonts w:ascii="Arial" w:eastAsia="Times New Roman" w:hAnsi="Arial" w:cs="Arial"/>
          <w:i/>
          <w:iCs/>
          <w:sz w:val="32"/>
          <w:szCs w:val="28"/>
          <w:lang w:eastAsia="en-GB"/>
        </w:rPr>
        <w:t>:</w:t>
      </w:r>
      <w:r w:rsidR="00BD5975" w:rsidRPr="00F46F42">
        <w:rPr>
          <w:rFonts w:ascii="Arial" w:eastAsia="Times New Roman" w:hAnsi="Arial" w:cs="Arial"/>
          <w:sz w:val="32"/>
          <w:szCs w:val="28"/>
          <w:lang w:eastAsia="en-GB"/>
        </w:rPr>
        <w:t xml:space="preserve"> </w:t>
      </w:r>
      <w:r w:rsidR="00395CAC" w:rsidRPr="00F46F42">
        <w:rPr>
          <w:rFonts w:ascii="Arial" w:eastAsia="Times New Roman" w:hAnsi="Arial" w:cs="Arial"/>
          <w:sz w:val="32"/>
          <w:szCs w:val="28"/>
          <w:lang w:eastAsia="en-GB"/>
        </w:rPr>
        <w:t xml:space="preserve">Staff need clear communication and opportunities to feel engaged with </w:t>
      </w:r>
      <w:r w:rsidR="002010CF" w:rsidRPr="00F46F42">
        <w:rPr>
          <w:rFonts w:ascii="Arial" w:eastAsia="Times New Roman" w:hAnsi="Arial" w:cs="Arial"/>
          <w:sz w:val="32"/>
          <w:szCs w:val="28"/>
          <w:lang w:eastAsia="en-GB"/>
        </w:rPr>
        <w:t>the</w:t>
      </w:r>
      <w:r w:rsidR="00395CAC" w:rsidRPr="00F46F42">
        <w:rPr>
          <w:rFonts w:ascii="Arial" w:eastAsia="Times New Roman" w:hAnsi="Arial" w:cs="Arial"/>
          <w:sz w:val="32"/>
          <w:szCs w:val="28"/>
          <w:lang w:eastAsia="en-GB"/>
        </w:rPr>
        <w:t xml:space="preserve"> work</w:t>
      </w:r>
      <w:r w:rsidR="00BC0710" w:rsidRPr="00F46F42">
        <w:rPr>
          <w:rFonts w:ascii="Arial" w:eastAsia="Times New Roman" w:hAnsi="Arial" w:cs="Arial"/>
          <w:sz w:val="32"/>
          <w:szCs w:val="28"/>
          <w:lang w:eastAsia="en-GB"/>
        </w:rPr>
        <w:t>.</w:t>
      </w:r>
      <w:r w:rsidR="00395CAC" w:rsidRPr="00F46F42">
        <w:rPr>
          <w:rFonts w:ascii="Arial" w:hAnsi="Arial" w:cs="Arial"/>
          <w:sz w:val="32"/>
          <w:szCs w:val="28"/>
        </w:rPr>
        <w:t xml:space="preserve"> </w:t>
      </w:r>
    </w:p>
    <w:p w14:paraId="0B0BFC9A" w14:textId="19CF146A" w:rsidR="008C37BF" w:rsidRPr="00F46F42" w:rsidRDefault="008C37BF" w:rsidP="00F46F42">
      <w:pPr>
        <w:pStyle w:val="Heading2"/>
        <w:spacing w:line="360" w:lineRule="auto"/>
        <w:rPr>
          <w:rFonts w:ascii="Arial" w:hAnsi="Arial" w:cs="Arial"/>
          <w:sz w:val="24"/>
          <w:szCs w:val="24"/>
        </w:rPr>
      </w:pPr>
      <w:r w:rsidRPr="00F46F42">
        <w:rPr>
          <w:rFonts w:ascii="Arial" w:hAnsi="Arial" w:cs="Arial"/>
          <w:sz w:val="24"/>
          <w:szCs w:val="24"/>
        </w:rPr>
        <w:t>Background</w:t>
      </w:r>
    </w:p>
    <w:p w14:paraId="0AD7B02E" w14:textId="61DAFF69" w:rsidR="0030555F" w:rsidRPr="00F46F42" w:rsidRDefault="004E37C2" w:rsidP="00F46F42">
      <w:pPr>
        <w:spacing w:line="360" w:lineRule="auto"/>
        <w:rPr>
          <w:rFonts w:ascii="Arial" w:hAnsi="Arial" w:cs="Arial"/>
        </w:rPr>
      </w:pPr>
      <w:r w:rsidRPr="00F46F42">
        <w:rPr>
          <w:rFonts w:ascii="Arial" w:hAnsi="Arial" w:cs="Arial"/>
        </w:rPr>
        <w:t>Engagement is considered the opposite end of the spectrum to burnout. Therefore, a key mitigating factor in workforce wellbeing is how leaders should engage and include all staff. Staff should be kept informed and involved in all changes, and specifically, those that will likely affect them, although the pragmatics of this will vary depending on the size of the unit and the time available to the management team</w:t>
      </w:r>
      <w:r w:rsidR="00BC0710" w:rsidRPr="00F46F42">
        <w:rPr>
          <w:rFonts w:ascii="Arial" w:hAnsi="Arial" w:cs="Arial"/>
        </w:rPr>
        <w:t>.</w:t>
      </w:r>
    </w:p>
    <w:p w14:paraId="08BD49E8" w14:textId="45CE9202" w:rsidR="00A14396" w:rsidRPr="00F46F42" w:rsidRDefault="00891C65" w:rsidP="00F46F42">
      <w:pPr>
        <w:pStyle w:val="Heading2"/>
        <w:spacing w:line="360" w:lineRule="auto"/>
        <w:rPr>
          <w:rFonts w:ascii="Arial" w:hAnsi="Arial" w:cs="Arial"/>
          <w:sz w:val="24"/>
          <w:szCs w:val="24"/>
        </w:rPr>
      </w:pPr>
      <w:r w:rsidRPr="00F46F42">
        <w:rPr>
          <w:rFonts w:ascii="Arial" w:hAnsi="Arial" w:cs="Arial"/>
          <w:sz w:val="24"/>
          <w:szCs w:val="24"/>
        </w:rPr>
        <w:t xml:space="preserve">3a. </w:t>
      </w:r>
      <w:r w:rsidR="005E516D" w:rsidRPr="00F46F42">
        <w:rPr>
          <w:rFonts w:ascii="Arial" w:hAnsi="Arial" w:cs="Arial"/>
          <w:sz w:val="24"/>
          <w:szCs w:val="24"/>
        </w:rPr>
        <w:t>Assurance Tool for Recommendation 3</w:t>
      </w:r>
    </w:p>
    <w:tbl>
      <w:tblPr>
        <w:tblW w:w="13735" w:type="dxa"/>
        <w:tblInd w:w="10" w:type="dxa"/>
        <w:tblBorders>
          <w:top w:val="single" w:sz="4" w:space="0" w:color="060644"/>
          <w:left w:val="single" w:sz="4" w:space="0" w:color="060644"/>
          <w:bottom w:val="single" w:sz="4" w:space="0" w:color="060644"/>
          <w:right w:val="single" w:sz="4" w:space="0" w:color="060644"/>
          <w:insideH w:val="single" w:sz="4" w:space="0" w:color="060644"/>
          <w:insideV w:val="single" w:sz="4" w:space="0" w:color="060644"/>
        </w:tblBorders>
        <w:tblLayout w:type="fixed"/>
        <w:tblLook w:val="04A0" w:firstRow="1" w:lastRow="0" w:firstColumn="1" w:lastColumn="0" w:noHBand="0" w:noVBand="1"/>
      </w:tblPr>
      <w:tblGrid>
        <w:gridCol w:w="552"/>
        <w:gridCol w:w="11482"/>
        <w:gridCol w:w="1701"/>
      </w:tblGrid>
      <w:tr w:rsidR="00236257" w:rsidRPr="00F46F42" w14:paraId="31230E6B" w14:textId="77777777" w:rsidTr="00F60729">
        <w:trPr>
          <w:trHeight w:val="839"/>
        </w:trPr>
        <w:tc>
          <w:tcPr>
            <w:tcW w:w="552" w:type="dxa"/>
            <w:shd w:val="clear" w:color="auto" w:fill="auto"/>
            <w:noWrap/>
            <w:vAlign w:val="center"/>
            <w:hideMark/>
          </w:tcPr>
          <w:p w14:paraId="48D15D16" w14:textId="77777777" w:rsidR="00236257" w:rsidRPr="00F46F42" w:rsidRDefault="00236257"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3.1</w:t>
            </w:r>
          </w:p>
        </w:tc>
        <w:tc>
          <w:tcPr>
            <w:tcW w:w="11482" w:type="dxa"/>
            <w:shd w:val="clear" w:color="auto" w:fill="auto"/>
            <w:noWrap/>
            <w:vAlign w:val="center"/>
            <w:hideMark/>
          </w:tcPr>
          <w:p w14:paraId="22ECFBA5" w14:textId="0C2CEA15" w:rsidR="00236257" w:rsidRPr="00F46F42" w:rsidRDefault="004953E3"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COMMUNICATION:</w:t>
            </w:r>
            <w:r w:rsidRPr="00F46F42">
              <w:rPr>
                <w:rFonts w:ascii="Arial" w:eastAsia="Times New Roman" w:hAnsi="Arial" w:cs="Arial"/>
                <w:color w:val="000000"/>
                <w:lang w:eastAsia="en-GB"/>
              </w:rPr>
              <w:t xml:space="preserve"> </w:t>
            </w:r>
            <w:r w:rsidR="00236257" w:rsidRPr="00F46F42">
              <w:rPr>
                <w:rFonts w:ascii="Arial" w:eastAsia="Times New Roman" w:hAnsi="Arial" w:cs="Arial"/>
                <w:color w:val="000000"/>
                <w:lang w:eastAsia="en-GB"/>
              </w:rPr>
              <w:t>Communication on the unit takes a network approach (</w:t>
            </w:r>
            <w:r w:rsidR="00BC0710" w:rsidRPr="00F46F42">
              <w:rPr>
                <w:rFonts w:ascii="Arial" w:eastAsia="Times New Roman" w:hAnsi="Arial" w:cs="Arial"/>
                <w:color w:val="000000"/>
                <w:lang w:eastAsia="en-GB"/>
              </w:rPr>
              <w:t xml:space="preserve">for example, </w:t>
            </w:r>
            <w:r w:rsidR="002010CF" w:rsidRPr="00F46F42">
              <w:rPr>
                <w:rFonts w:ascii="Arial" w:eastAsia="Times New Roman" w:hAnsi="Arial" w:cs="Arial"/>
                <w:color w:val="000000"/>
                <w:lang w:eastAsia="en-GB"/>
              </w:rPr>
              <w:t>B</w:t>
            </w:r>
            <w:r w:rsidR="00236257" w:rsidRPr="00F46F42">
              <w:rPr>
                <w:rFonts w:ascii="Arial" w:eastAsia="Times New Roman" w:hAnsi="Arial" w:cs="Arial"/>
                <w:color w:val="000000"/>
                <w:lang w:eastAsia="en-GB"/>
              </w:rPr>
              <w:t>and 5, 6 ,7 meetings, newsletters, briefings)</w:t>
            </w:r>
          </w:p>
        </w:tc>
        <w:sdt>
          <w:sdtPr>
            <w:rPr>
              <w:rFonts w:ascii="Arial" w:eastAsia="Times New Roman" w:hAnsi="Arial" w:cs="Arial"/>
              <w:color w:val="000000"/>
              <w:lang w:eastAsia="en-GB"/>
            </w:rPr>
            <w:alias w:val="Self Assessment"/>
            <w:tag w:val="Self Assessment"/>
            <w:id w:val="1755251264"/>
            <w:placeholder>
              <w:docPart w:val="57489EA4D363499587DABCA6A999A69C"/>
            </w:placeholder>
            <w:showingPlcHdr/>
            <w:dropDownList>
              <w:listItem w:value="Choose an item."/>
              <w:listItem w:displayText="Not met" w:value="0"/>
              <w:listItem w:displayText="Partially Met" w:value="1"/>
              <w:listItem w:displayText="Fully met" w:value="2"/>
            </w:dropDownList>
          </w:sdtPr>
          <w:sdtContent>
            <w:tc>
              <w:tcPr>
                <w:tcW w:w="1701" w:type="dxa"/>
                <w:vAlign w:val="center"/>
              </w:tcPr>
              <w:p w14:paraId="787EBCEF" w14:textId="3EF8A727" w:rsidR="00236257" w:rsidRPr="00F46F42" w:rsidRDefault="00236257"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236257" w:rsidRPr="00F46F42" w14:paraId="1E88C576" w14:textId="77777777" w:rsidTr="00F60729">
        <w:trPr>
          <w:trHeight w:val="839"/>
        </w:trPr>
        <w:tc>
          <w:tcPr>
            <w:tcW w:w="552" w:type="dxa"/>
            <w:shd w:val="clear" w:color="auto" w:fill="auto"/>
            <w:noWrap/>
            <w:vAlign w:val="center"/>
            <w:hideMark/>
          </w:tcPr>
          <w:p w14:paraId="28ECE06F" w14:textId="77777777" w:rsidR="00236257" w:rsidRPr="00F46F42" w:rsidRDefault="00236257"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3.2</w:t>
            </w:r>
          </w:p>
        </w:tc>
        <w:tc>
          <w:tcPr>
            <w:tcW w:w="11482" w:type="dxa"/>
            <w:shd w:val="clear" w:color="auto" w:fill="auto"/>
            <w:noWrap/>
            <w:vAlign w:val="center"/>
            <w:hideMark/>
          </w:tcPr>
          <w:p w14:paraId="226AD9B1" w14:textId="292EE9BF" w:rsidR="00236257" w:rsidRPr="00F46F42" w:rsidRDefault="004953E3"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FEEDBACK:</w:t>
            </w:r>
            <w:r w:rsidRPr="00F46F42">
              <w:rPr>
                <w:rFonts w:ascii="Arial" w:eastAsia="Times New Roman" w:hAnsi="Arial" w:cs="Arial"/>
                <w:color w:val="000000"/>
                <w:lang w:eastAsia="en-GB"/>
              </w:rPr>
              <w:t xml:space="preserve"> </w:t>
            </w:r>
            <w:r w:rsidR="00236257" w:rsidRPr="00F46F42">
              <w:rPr>
                <w:rFonts w:ascii="Arial" w:eastAsia="Times New Roman" w:hAnsi="Arial" w:cs="Arial"/>
                <w:color w:val="000000"/>
                <w:lang w:eastAsia="en-GB"/>
              </w:rPr>
              <w:t>There is a system in place for continuous feedback from all staff</w:t>
            </w:r>
            <w:r w:rsidR="002010CF" w:rsidRPr="00F46F42">
              <w:rPr>
                <w:rFonts w:ascii="Arial" w:eastAsia="Times New Roman" w:hAnsi="Arial" w:cs="Arial"/>
                <w:color w:val="000000"/>
                <w:lang w:eastAsia="en-GB"/>
              </w:rPr>
              <w:t xml:space="preserve"> (</w:t>
            </w:r>
            <w:r w:rsidR="00BC0710" w:rsidRPr="00F46F42">
              <w:rPr>
                <w:rFonts w:ascii="Arial" w:eastAsia="Times New Roman" w:hAnsi="Arial" w:cs="Arial"/>
                <w:color w:val="000000"/>
                <w:lang w:eastAsia="en-GB"/>
              </w:rPr>
              <w:t xml:space="preserve">for example, </w:t>
            </w:r>
            <w:r w:rsidR="00236257" w:rsidRPr="00F46F42">
              <w:rPr>
                <w:rFonts w:ascii="Arial" w:eastAsia="Times New Roman" w:hAnsi="Arial" w:cs="Arial"/>
                <w:color w:val="000000"/>
                <w:lang w:eastAsia="en-GB"/>
              </w:rPr>
              <w:t>meetings</w:t>
            </w:r>
            <w:r w:rsidR="002010CF" w:rsidRPr="00F46F42">
              <w:rPr>
                <w:rFonts w:ascii="Arial" w:eastAsia="Times New Roman" w:hAnsi="Arial" w:cs="Arial"/>
                <w:color w:val="000000"/>
                <w:lang w:eastAsia="en-GB"/>
              </w:rPr>
              <w:t xml:space="preserve"> or </w:t>
            </w:r>
            <w:r w:rsidR="00236257" w:rsidRPr="00F46F42">
              <w:rPr>
                <w:rFonts w:ascii="Arial" w:eastAsia="Times New Roman" w:hAnsi="Arial" w:cs="Arial"/>
                <w:color w:val="000000"/>
                <w:lang w:eastAsia="en-GB"/>
              </w:rPr>
              <w:t>a designated email</w:t>
            </w:r>
            <w:r w:rsidR="002010CF" w:rsidRPr="00F46F42">
              <w:rPr>
                <w:rFonts w:ascii="Arial" w:eastAsia="Times New Roman" w:hAnsi="Arial" w:cs="Arial"/>
                <w:color w:val="000000"/>
                <w:lang w:eastAsia="en-GB"/>
              </w:rPr>
              <w:t>)</w:t>
            </w:r>
          </w:p>
        </w:tc>
        <w:sdt>
          <w:sdtPr>
            <w:rPr>
              <w:rFonts w:ascii="Arial" w:eastAsia="Times New Roman" w:hAnsi="Arial" w:cs="Arial"/>
              <w:color w:val="000000"/>
              <w:lang w:eastAsia="en-GB"/>
            </w:rPr>
            <w:alias w:val="Self Assessment"/>
            <w:tag w:val="Self Assessment"/>
            <w:id w:val="-771560190"/>
            <w:placeholder>
              <w:docPart w:val="BE20EE5A845D468895B4077F26A1A4A7"/>
            </w:placeholder>
            <w:showingPlcHdr/>
            <w:dropDownList>
              <w:listItem w:value="Choose an item."/>
              <w:listItem w:displayText="Not met" w:value="0"/>
              <w:listItem w:displayText="Partially Met" w:value="1"/>
              <w:listItem w:displayText="Fully met" w:value="2"/>
            </w:dropDownList>
          </w:sdtPr>
          <w:sdtContent>
            <w:tc>
              <w:tcPr>
                <w:tcW w:w="1701" w:type="dxa"/>
                <w:vAlign w:val="center"/>
              </w:tcPr>
              <w:p w14:paraId="782E2D32" w14:textId="61537D66" w:rsidR="00236257" w:rsidRPr="00F46F42" w:rsidRDefault="00236257"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236257" w:rsidRPr="00F46F42" w14:paraId="5749F0E3" w14:textId="77777777" w:rsidTr="00F60729">
        <w:trPr>
          <w:trHeight w:val="839"/>
        </w:trPr>
        <w:tc>
          <w:tcPr>
            <w:tcW w:w="552" w:type="dxa"/>
            <w:shd w:val="clear" w:color="auto" w:fill="auto"/>
            <w:noWrap/>
            <w:vAlign w:val="center"/>
            <w:hideMark/>
          </w:tcPr>
          <w:p w14:paraId="000C01BC" w14:textId="77777777" w:rsidR="00236257" w:rsidRPr="00F46F42" w:rsidRDefault="00236257"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3.3</w:t>
            </w:r>
          </w:p>
        </w:tc>
        <w:tc>
          <w:tcPr>
            <w:tcW w:w="11482" w:type="dxa"/>
            <w:shd w:val="clear" w:color="auto" w:fill="auto"/>
            <w:noWrap/>
            <w:vAlign w:val="center"/>
            <w:hideMark/>
          </w:tcPr>
          <w:p w14:paraId="67AB2FCF" w14:textId="2FCDCCAC" w:rsidR="00236257" w:rsidRPr="00F46F42" w:rsidRDefault="00891C65"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UNDERSTANDING:</w:t>
            </w:r>
            <w:r w:rsidRPr="00F46F42">
              <w:rPr>
                <w:rFonts w:ascii="Arial" w:eastAsia="Times New Roman" w:hAnsi="Arial" w:cs="Arial"/>
                <w:color w:val="000000"/>
                <w:lang w:eastAsia="en-GB"/>
              </w:rPr>
              <w:t xml:space="preserve"> </w:t>
            </w:r>
            <w:r w:rsidR="00236257" w:rsidRPr="00F46F42">
              <w:rPr>
                <w:rFonts w:ascii="Arial" w:eastAsia="Times New Roman" w:hAnsi="Arial" w:cs="Arial"/>
                <w:color w:val="000000"/>
                <w:lang w:eastAsia="en-GB"/>
              </w:rPr>
              <w:t>New staff have an induction to understand how the department is managerially structured, and how its processes are supposed to be functioning</w:t>
            </w:r>
          </w:p>
        </w:tc>
        <w:sdt>
          <w:sdtPr>
            <w:rPr>
              <w:rFonts w:ascii="Arial" w:eastAsia="Times New Roman" w:hAnsi="Arial" w:cs="Arial"/>
              <w:color w:val="000000"/>
              <w:lang w:eastAsia="en-GB"/>
            </w:rPr>
            <w:alias w:val="Self Assessment"/>
            <w:tag w:val="Self Assessment"/>
            <w:id w:val="-2031089777"/>
            <w:placeholder>
              <w:docPart w:val="0A292A9C2F6D4428A134C458D09F71A9"/>
            </w:placeholder>
            <w:showingPlcHdr/>
            <w:dropDownList>
              <w:listItem w:value="Choose an item."/>
              <w:listItem w:displayText="Not met" w:value="0"/>
              <w:listItem w:displayText="Partially Met" w:value="1"/>
              <w:listItem w:displayText="Fully met" w:value="2"/>
            </w:dropDownList>
          </w:sdtPr>
          <w:sdtContent>
            <w:tc>
              <w:tcPr>
                <w:tcW w:w="1701" w:type="dxa"/>
                <w:vAlign w:val="center"/>
              </w:tcPr>
              <w:p w14:paraId="2D55FFFA" w14:textId="1A3D8369" w:rsidR="00236257" w:rsidRPr="00F46F42" w:rsidRDefault="00236257"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236257" w:rsidRPr="00F46F42" w14:paraId="511E1A04" w14:textId="77777777" w:rsidTr="00F60729">
        <w:trPr>
          <w:trHeight w:val="839"/>
        </w:trPr>
        <w:tc>
          <w:tcPr>
            <w:tcW w:w="552" w:type="dxa"/>
            <w:shd w:val="clear" w:color="auto" w:fill="auto"/>
            <w:noWrap/>
            <w:vAlign w:val="center"/>
            <w:hideMark/>
          </w:tcPr>
          <w:p w14:paraId="4AAB10DA" w14:textId="77777777" w:rsidR="00236257" w:rsidRPr="00F46F42" w:rsidRDefault="00236257"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3.4</w:t>
            </w:r>
          </w:p>
        </w:tc>
        <w:tc>
          <w:tcPr>
            <w:tcW w:w="11482" w:type="dxa"/>
            <w:shd w:val="clear" w:color="auto" w:fill="auto"/>
            <w:noWrap/>
            <w:vAlign w:val="center"/>
            <w:hideMark/>
          </w:tcPr>
          <w:p w14:paraId="1FB2539D" w14:textId="2D31A8B0" w:rsidR="00236257" w:rsidRPr="00F46F42" w:rsidRDefault="00891C65"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CONTRIBUTION:</w:t>
            </w:r>
            <w:r w:rsidRPr="00F46F42">
              <w:rPr>
                <w:rFonts w:ascii="Arial" w:eastAsia="Times New Roman" w:hAnsi="Arial" w:cs="Arial"/>
                <w:color w:val="000000"/>
                <w:lang w:eastAsia="en-GB"/>
              </w:rPr>
              <w:t xml:space="preserve"> </w:t>
            </w:r>
            <w:r w:rsidR="00236257" w:rsidRPr="00F46F42">
              <w:rPr>
                <w:rFonts w:ascii="Arial" w:eastAsia="Times New Roman" w:hAnsi="Arial" w:cs="Arial"/>
                <w:color w:val="000000"/>
                <w:lang w:eastAsia="en-GB"/>
              </w:rPr>
              <w:t xml:space="preserve">Individuals </w:t>
            </w:r>
            <w:proofErr w:type="gramStart"/>
            <w:r w:rsidR="00236257" w:rsidRPr="00F46F42">
              <w:rPr>
                <w:rFonts w:ascii="Arial" w:eastAsia="Times New Roman" w:hAnsi="Arial" w:cs="Arial"/>
                <w:color w:val="000000"/>
                <w:lang w:eastAsia="en-GB"/>
              </w:rPr>
              <w:t>have the opportunity to</w:t>
            </w:r>
            <w:proofErr w:type="gramEnd"/>
            <w:r w:rsidR="00236257" w:rsidRPr="00F46F42">
              <w:rPr>
                <w:rFonts w:ascii="Arial" w:eastAsia="Times New Roman" w:hAnsi="Arial" w:cs="Arial"/>
                <w:color w:val="000000"/>
                <w:lang w:eastAsia="en-GB"/>
              </w:rPr>
              <w:t xml:space="preserve"> put their ideas into practice to develop and innovate the team</w:t>
            </w:r>
          </w:p>
        </w:tc>
        <w:sdt>
          <w:sdtPr>
            <w:rPr>
              <w:rFonts w:ascii="Arial" w:eastAsia="Times New Roman" w:hAnsi="Arial" w:cs="Arial"/>
              <w:color w:val="000000"/>
              <w:lang w:eastAsia="en-GB"/>
            </w:rPr>
            <w:alias w:val="Self Assessment"/>
            <w:tag w:val="Self Assessment"/>
            <w:id w:val="1193728338"/>
            <w:placeholder>
              <w:docPart w:val="99C82952BAB04F108C82AE45B5CD48A6"/>
            </w:placeholder>
            <w:showingPlcHdr/>
            <w:dropDownList>
              <w:listItem w:value="Choose an item."/>
              <w:listItem w:displayText="Not met" w:value="0"/>
              <w:listItem w:displayText="Partially Met" w:value="1"/>
              <w:listItem w:displayText="Fully met" w:value="2"/>
            </w:dropDownList>
          </w:sdtPr>
          <w:sdtContent>
            <w:tc>
              <w:tcPr>
                <w:tcW w:w="1701" w:type="dxa"/>
                <w:vAlign w:val="center"/>
              </w:tcPr>
              <w:p w14:paraId="173E6E67" w14:textId="4B6E88EC" w:rsidR="00236257" w:rsidRPr="00F46F42" w:rsidRDefault="00236257"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bl>
    <w:p w14:paraId="1CE858A1" w14:textId="6E5F4817" w:rsidR="00BC0710" w:rsidRPr="00F46F42" w:rsidRDefault="00BC0710" w:rsidP="00F46F42">
      <w:pPr>
        <w:spacing w:line="360" w:lineRule="auto"/>
        <w:rPr>
          <w:rFonts w:ascii="Arial" w:hAnsi="Arial" w:cs="Arial"/>
          <w:sz w:val="24"/>
          <w:szCs w:val="24"/>
        </w:rPr>
      </w:pPr>
    </w:p>
    <w:p w14:paraId="351E294D" w14:textId="77777777" w:rsidR="00745420" w:rsidRDefault="00745420" w:rsidP="00F46F42">
      <w:pPr>
        <w:spacing w:line="360" w:lineRule="auto"/>
        <w:rPr>
          <w:rFonts w:ascii="Arial" w:hAnsi="Arial" w:cs="Arial"/>
          <w:sz w:val="24"/>
          <w:szCs w:val="24"/>
        </w:rPr>
      </w:pPr>
    </w:p>
    <w:p w14:paraId="46DBB74F" w14:textId="77777777" w:rsidR="00EA645C" w:rsidRPr="00F46F42" w:rsidRDefault="00EA645C" w:rsidP="00F46F42">
      <w:pPr>
        <w:spacing w:line="360" w:lineRule="auto"/>
        <w:rPr>
          <w:rFonts w:ascii="Arial" w:hAnsi="Arial" w:cs="Arial"/>
          <w:sz w:val="24"/>
          <w:szCs w:val="24"/>
        </w:rPr>
      </w:pPr>
    </w:p>
    <w:p w14:paraId="47C390D2" w14:textId="17A0E9FD" w:rsidR="00BF61F3" w:rsidRPr="00F46F42" w:rsidRDefault="00891C65" w:rsidP="00F46F42">
      <w:pPr>
        <w:pStyle w:val="Heading2"/>
        <w:spacing w:line="360" w:lineRule="auto"/>
        <w:rPr>
          <w:rFonts w:ascii="Arial" w:hAnsi="Arial" w:cs="Arial"/>
          <w:sz w:val="24"/>
          <w:szCs w:val="24"/>
        </w:rPr>
      </w:pPr>
      <w:r w:rsidRPr="00F46F42">
        <w:rPr>
          <w:rFonts w:ascii="Arial" w:hAnsi="Arial" w:cs="Arial"/>
          <w:sz w:val="24"/>
          <w:szCs w:val="24"/>
        </w:rPr>
        <w:t xml:space="preserve">3b. </w:t>
      </w:r>
      <w:r w:rsidR="00BF61F3" w:rsidRPr="00F46F42">
        <w:rPr>
          <w:rFonts w:ascii="Arial" w:hAnsi="Arial" w:cs="Arial"/>
          <w:sz w:val="24"/>
          <w:szCs w:val="24"/>
        </w:rPr>
        <w:t>Unit Improvement Questions</w:t>
      </w:r>
      <w:r w:rsidR="00A02729" w:rsidRPr="00F46F42">
        <w:rPr>
          <w:rFonts w:ascii="Arial" w:hAnsi="Arial" w:cs="Arial"/>
          <w:sz w:val="24"/>
          <w:szCs w:val="24"/>
        </w:rPr>
        <w:t xml:space="preserve"> for recommendation 3</w:t>
      </w:r>
      <w:r w:rsidR="00BF61F3" w:rsidRPr="00F46F42">
        <w:rPr>
          <w:rFonts w:ascii="Arial" w:hAnsi="Arial" w:cs="Arial"/>
          <w:sz w:val="24"/>
          <w:szCs w:val="24"/>
        </w:rPr>
        <w:t>:</w:t>
      </w:r>
    </w:p>
    <w:p w14:paraId="3414BFC3" w14:textId="77777777" w:rsidR="008B15F5" w:rsidRPr="00F04C12" w:rsidRDefault="008B15F5" w:rsidP="008B15F5">
      <w:pPr>
        <w:spacing w:after="0" w:line="240" w:lineRule="auto"/>
        <w:rPr>
          <w:rFonts w:ascii="Arial" w:eastAsia="Times New Roman" w:hAnsi="Arial" w:cs="Arial"/>
          <w:lang w:eastAsia="en-GB"/>
        </w:rPr>
      </w:pPr>
      <w:r w:rsidRPr="00F04C12">
        <w:rPr>
          <w:rFonts w:ascii="Arial" w:eastAsia="Times New Roman" w:hAnsi="Arial" w:cs="Arial"/>
          <w:lang w:eastAsia="en-GB"/>
        </w:rPr>
        <w:t>Please use the following to answer this section:</w:t>
      </w:r>
    </w:p>
    <w:p w14:paraId="1B0D7947" w14:textId="77777777" w:rsidR="008B15F5" w:rsidRPr="00EC7FDC" w:rsidRDefault="008B15F5" w:rsidP="008B15F5">
      <w:pPr>
        <w:numPr>
          <w:ilvl w:val="0"/>
          <w:numId w:val="10"/>
        </w:numPr>
        <w:spacing w:before="100" w:beforeAutospacing="1" w:after="100" w:afterAutospacing="1" w:line="240" w:lineRule="auto"/>
        <w:rPr>
          <w:rFonts w:ascii="Arial" w:eastAsia="Times New Roman" w:hAnsi="Arial" w:cs="Arial"/>
          <w:color w:val="000000"/>
          <w:lang w:eastAsia="en-GB"/>
        </w:rPr>
      </w:pPr>
      <w:r w:rsidRPr="00EC7FDC">
        <w:rPr>
          <w:rFonts w:ascii="Arial" w:eastAsia="Times New Roman" w:hAnsi="Arial" w:cs="Arial"/>
          <w:color w:val="000000"/>
          <w:lang w:eastAsia="en-GB"/>
        </w:rPr>
        <w:t>With regards to this recommendation, what are our ideas and plan of action.</w:t>
      </w:r>
    </w:p>
    <w:p w14:paraId="6EF25FAC" w14:textId="77777777" w:rsidR="008B15F5" w:rsidRPr="008C08EF" w:rsidRDefault="008B15F5" w:rsidP="008B15F5">
      <w:pPr>
        <w:numPr>
          <w:ilvl w:val="0"/>
          <w:numId w:val="10"/>
        </w:numPr>
        <w:spacing w:before="100" w:beforeAutospacing="1" w:after="100" w:afterAutospacing="1"/>
        <w:rPr>
          <w:rFonts w:ascii="Arial" w:eastAsia="Times New Roman" w:hAnsi="Arial" w:cs="Arial"/>
          <w:lang w:eastAsia="en-GB"/>
        </w:rPr>
      </w:pPr>
      <w:r w:rsidRPr="00F04C12">
        <w:rPr>
          <w:rFonts w:ascii="Arial" w:eastAsia="Times New Roman" w:hAnsi="Arial" w:cs="Arial"/>
          <w:lang w:eastAsia="en-GB"/>
        </w:rPr>
        <w:t xml:space="preserve">Who is </w:t>
      </w:r>
      <w:proofErr w:type="gramStart"/>
      <w:r w:rsidRPr="00F04C12">
        <w:rPr>
          <w:rFonts w:ascii="Arial" w:eastAsia="Times New Roman" w:hAnsi="Arial" w:cs="Arial"/>
          <w:lang w:eastAsia="en-GB"/>
        </w:rPr>
        <w:t>responsible.</w:t>
      </w:r>
      <w:proofErr w:type="gramEnd"/>
    </w:p>
    <w:p w14:paraId="634D433E" w14:textId="77777777" w:rsidR="008B15F5" w:rsidRPr="008C08EF" w:rsidRDefault="008B15F5" w:rsidP="008B15F5">
      <w:pPr>
        <w:numPr>
          <w:ilvl w:val="0"/>
          <w:numId w:val="10"/>
        </w:numPr>
        <w:spacing w:before="100" w:beforeAutospacing="1" w:after="100" w:afterAutospacing="1" w:line="240" w:lineRule="auto"/>
        <w:rPr>
          <w:rFonts w:ascii="Arial" w:eastAsia="Times New Roman" w:hAnsi="Arial" w:cs="Arial"/>
          <w:lang w:eastAsia="en-GB"/>
        </w:rPr>
      </w:pPr>
      <w:r w:rsidRPr="00F04C12">
        <w:rPr>
          <w:rFonts w:ascii="Arial" w:eastAsia="Times New Roman" w:hAnsi="Arial" w:cs="Arial"/>
          <w:lang w:eastAsia="en-GB"/>
        </w:rPr>
        <w:t>Review date.</w:t>
      </w:r>
    </w:p>
    <w:p w14:paraId="261981CF" w14:textId="77777777" w:rsidR="008B15F5" w:rsidRPr="008C08EF" w:rsidRDefault="008B15F5" w:rsidP="008B15F5">
      <w:pPr>
        <w:pStyle w:val="Heading1"/>
        <w:spacing w:line="360" w:lineRule="auto"/>
        <w:rPr>
          <w:rFonts w:ascii="Arial" w:hAnsi="Arial" w:cs="Arial"/>
          <w:sz w:val="22"/>
          <w:szCs w:val="22"/>
        </w:rPr>
      </w:pPr>
      <w:r w:rsidRPr="008C08EF">
        <w:rPr>
          <w:rFonts w:ascii="Arial" w:hAnsi="Arial" w:cs="Arial"/>
          <w:noProof/>
          <w:sz w:val="22"/>
          <w:szCs w:val="22"/>
        </w:rPr>
        <mc:AlternateContent>
          <mc:Choice Requires="wps">
            <w:drawing>
              <wp:anchor distT="0" distB="0" distL="114300" distR="114300" simplePos="0" relativeHeight="251658245" behindDoc="0" locked="0" layoutInCell="1" allowOverlap="1" wp14:anchorId="76F4A47D" wp14:editId="22573DDB">
                <wp:simplePos x="0" y="0"/>
                <wp:positionH relativeFrom="column">
                  <wp:posOffset>15240</wp:posOffset>
                </wp:positionH>
                <wp:positionV relativeFrom="paragraph">
                  <wp:posOffset>92075</wp:posOffset>
                </wp:positionV>
                <wp:extent cx="8115300" cy="3848100"/>
                <wp:effectExtent l="0" t="0" r="19050" b="19050"/>
                <wp:wrapNone/>
                <wp:docPr id="3" name="Text Box 3"/>
                <wp:cNvGraphicFramePr/>
                <a:graphic xmlns:a="http://schemas.openxmlformats.org/drawingml/2006/main">
                  <a:graphicData uri="http://schemas.microsoft.com/office/word/2010/wordprocessingShape">
                    <wps:wsp>
                      <wps:cNvSpPr txBox="1"/>
                      <wps:spPr>
                        <a:xfrm>
                          <a:off x="0" y="0"/>
                          <a:ext cx="8115300" cy="3848100"/>
                        </a:xfrm>
                        <a:prstGeom prst="rect">
                          <a:avLst/>
                        </a:prstGeom>
                        <a:solidFill>
                          <a:schemeClr val="lt1"/>
                        </a:solidFill>
                        <a:ln w="6350">
                          <a:solidFill>
                            <a:prstClr val="black"/>
                          </a:solidFill>
                        </a:ln>
                      </wps:spPr>
                      <wps:txbx>
                        <w:txbxContent>
                          <w:p w14:paraId="32407E0D" w14:textId="77777777" w:rsidR="008B15F5" w:rsidRPr="008C08EF" w:rsidRDefault="008B15F5" w:rsidP="008B15F5">
                            <w:pPr>
                              <w:rPr>
                                <w:rFonts w:ascii="Arial" w:hAnsi="Arial" w:cs="Arial"/>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6F4A47D" id="Text Box 3" o:spid="_x0000_s1030" type="#_x0000_t202" style="position:absolute;margin-left:1.2pt;margin-top:7.25pt;width:639pt;height:303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EysUTwIAAKkEAAAOAAAAZHJzL2Uyb0RvYy54bWysVN9v2jAQfp+0/8Hy+xoCtKOIUDGqTpOq&#10;tlI79dk4DkRzfJ5tSLq/fp8doLTb07QX53758913d5lddY1mO+V8Tabg+dmAM2UklbVZF/z7082n&#10;CWc+CFMKTUYV/EV5fjX/+GHW2qka0oZ0qRwDiPHT1hZ8E4KdZpmXG9UIf0ZWGTgrco0IUN06K51o&#10;gd7obDgYXGQtudI6ksp7WK97J58n/KpSMtxXlVeB6YIjt5BOl85VPLP5TEzXTthNLfdpiH/IohG1&#10;waNHqGsRBNu6+g+oppaOPFXhTFKTUVXVUqUaUE0+eFfN40ZYlWoBOd4eafL/D1be7R4cq8uCjzgz&#10;okGLnlQX2Bfq2Ciy01o/RdCjRVjoYEaXD3YPYyy6q1wTvyiHwQ+eX47cRjAJ4yTPz0cDuCR8o8l4&#10;kkMBfvZ63TofvipqWBQK7tC8xKnY3frQhx5C4muedF3e1FonJQ6MWmrHdgKt1iElCfA3UdqwtuAX&#10;o/NBAn7ji9DH+yst5I99eidRwNMGOUdS+uKjFLpVlygcH4hZUfkCvhz18+atvKkBfyt8eBAOAwYe&#10;sDThHkelCTnRXuJsQ+7X3+wxHn2Hl7MWA1tw/3MrnOJMfzOYiMt8PI4TnpTx+echFHfqWZ16zLZZ&#10;EojKsZ5WJjHGB30QK0fNM3ZrEV+FSxiJtwseDuIy9GuE3ZRqsUhBmGkrwq15tDJCx8ZEWp+6Z+Hs&#10;vq0BE3FHh9EW03fd7WPjTUOLbaCqTq2PPPes7unHPqTh2e9uXLhTPUW9/mHmvwEAAP//AwBQSwME&#10;FAAGAAgAAAAhANwHq4zbAAAACQEAAA8AAABkcnMvZG93bnJldi54bWxMj8FOwzAQRO9I/IO1SNyo&#10;TdRWIcSpABUunGgR523s2haxHdluGv6e7QmOOzOafdNuZj+wSafsYpBwvxDAdOijcsFI+Ny/3tXA&#10;csGgcIhBS/jRGTbd9VWLjYrn8KGnXTGMSkJuUIItZWw4z73VHvMijjqQd4zJY6EzGa4SnqncD7wS&#10;Ys09ukAfLI76xer+e3fyErbP5sH0NSa7rZVz0/x1fDdvUt7ezE+PwIqey18YLviEDh0xHeIpqMwG&#10;CdWSgiQvV8AudlULUg4S1pVYAe9a/n9B9wsAAP//AwBQSwECLQAUAAYACAAAACEAtoM4kv4AAADh&#10;AQAAEwAAAAAAAAAAAAAAAAAAAAAAW0NvbnRlbnRfVHlwZXNdLnhtbFBLAQItABQABgAIAAAAIQA4&#10;/SH/1gAAAJQBAAALAAAAAAAAAAAAAAAAAC8BAABfcmVscy8ucmVsc1BLAQItABQABgAIAAAAIQBQ&#10;EysUTwIAAKkEAAAOAAAAAAAAAAAAAAAAAC4CAABkcnMvZTJvRG9jLnhtbFBLAQItABQABgAIAAAA&#10;IQDcB6uM2wAAAAkBAAAPAAAAAAAAAAAAAAAAAKkEAABkcnMvZG93bnJldi54bWxQSwUGAAAAAAQA&#10;BADzAAAAsQUAAAAA&#10;" fillcolor="white [3201]" strokeweight=".5pt">
                <v:textbox>
                  <w:txbxContent>
                    <w:p w14:paraId="32407E0D" w14:textId="77777777" w:rsidR="008B15F5" w:rsidRPr="008C08EF" w:rsidRDefault="008B15F5" w:rsidP="008B15F5">
                      <w:pPr>
                        <w:rPr>
                          <w:rFonts w:ascii="Arial" w:hAnsi="Arial" w:cs="Arial"/>
                        </w:rPr>
                      </w:pPr>
                    </w:p>
                  </w:txbxContent>
                </v:textbox>
              </v:shape>
            </w:pict>
          </mc:Fallback>
        </mc:AlternateContent>
      </w:r>
    </w:p>
    <w:p w14:paraId="3B95A556" w14:textId="77777777" w:rsidR="008B15F5" w:rsidRPr="008C08EF" w:rsidRDefault="008B15F5" w:rsidP="008B15F5">
      <w:pPr>
        <w:rPr>
          <w:rFonts w:ascii="Arial" w:hAnsi="Arial" w:cs="Arial"/>
        </w:rPr>
      </w:pPr>
    </w:p>
    <w:p w14:paraId="29EA1C36" w14:textId="77777777" w:rsidR="00A369A2" w:rsidRPr="00F46F42" w:rsidRDefault="00A369A2" w:rsidP="00F46F42">
      <w:pPr>
        <w:spacing w:line="360" w:lineRule="auto"/>
        <w:rPr>
          <w:rFonts w:ascii="Arial" w:eastAsiaTheme="majorEastAsia" w:hAnsi="Arial" w:cs="Arial"/>
          <w:color w:val="060644"/>
          <w:sz w:val="32"/>
          <w:szCs w:val="28"/>
        </w:rPr>
      </w:pPr>
      <w:r w:rsidRPr="00F46F42">
        <w:rPr>
          <w:rFonts w:ascii="Arial" w:hAnsi="Arial" w:cs="Arial"/>
          <w:sz w:val="24"/>
          <w:szCs w:val="24"/>
        </w:rPr>
        <w:br w:type="page"/>
      </w:r>
    </w:p>
    <w:p w14:paraId="394F25C6" w14:textId="2279F05A" w:rsidR="00EE7B5D" w:rsidRPr="00EE7B5D" w:rsidRDefault="00717C08" w:rsidP="00EE7B5D">
      <w:pPr>
        <w:pStyle w:val="Heading1"/>
        <w:spacing w:line="360" w:lineRule="auto"/>
        <w:rPr>
          <w:rFonts w:ascii="Arial" w:eastAsia="Times New Roman" w:hAnsi="Arial" w:cs="Arial"/>
          <w:sz w:val="32"/>
          <w:szCs w:val="28"/>
          <w:lang w:eastAsia="en-GB"/>
        </w:rPr>
      </w:pPr>
      <w:r w:rsidRPr="00F46F42">
        <w:rPr>
          <w:rFonts w:ascii="Arial" w:hAnsi="Arial" w:cs="Arial"/>
          <w:sz w:val="32"/>
          <w:szCs w:val="28"/>
        </w:rPr>
        <w:t>Recommendation</w:t>
      </w:r>
      <w:r w:rsidRPr="00F46F42">
        <w:rPr>
          <w:rFonts w:ascii="Arial" w:eastAsia="Times New Roman" w:hAnsi="Arial" w:cs="Arial"/>
          <w:sz w:val="32"/>
          <w:szCs w:val="28"/>
          <w:lang w:eastAsia="en-GB"/>
        </w:rPr>
        <w:t xml:space="preserve"> 4</w:t>
      </w:r>
      <w:r w:rsidRPr="00F46F42">
        <w:rPr>
          <w:rFonts w:ascii="Arial" w:eastAsia="Times New Roman" w:hAnsi="Arial" w:cs="Arial"/>
          <w:i/>
          <w:iCs/>
          <w:sz w:val="32"/>
          <w:szCs w:val="28"/>
          <w:lang w:eastAsia="en-GB"/>
        </w:rPr>
        <w:t>:</w:t>
      </w:r>
      <w:r w:rsidRPr="00F46F42">
        <w:rPr>
          <w:rFonts w:ascii="Arial" w:eastAsia="Times New Roman" w:hAnsi="Arial" w:cs="Arial"/>
          <w:sz w:val="32"/>
          <w:szCs w:val="28"/>
          <w:lang w:eastAsia="en-GB"/>
        </w:rPr>
        <w:t xml:space="preserve"> </w:t>
      </w:r>
      <w:r w:rsidR="00BF61F3" w:rsidRPr="00F46F42">
        <w:rPr>
          <w:rFonts w:ascii="Arial" w:eastAsia="Times New Roman" w:hAnsi="Arial" w:cs="Arial"/>
          <w:sz w:val="32"/>
          <w:szCs w:val="28"/>
          <w:lang w:eastAsia="en-GB"/>
        </w:rPr>
        <w:t>Job design and access to job-related resources (especially staff) impacts people's ability to care for patients, and therefore staff wellbeing</w:t>
      </w:r>
      <w:r w:rsidR="00BC0710" w:rsidRPr="00F46F42">
        <w:rPr>
          <w:rFonts w:ascii="Arial" w:eastAsia="Times New Roman" w:hAnsi="Arial" w:cs="Arial"/>
          <w:sz w:val="32"/>
          <w:szCs w:val="28"/>
          <w:lang w:eastAsia="en-GB"/>
        </w:rPr>
        <w:t>.</w:t>
      </w:r>
    </w:p>
    <w:p w14:paraId="7D3B8788" w14:textId="2F9F0ACB" w:rsidR="0030555F" w:rsidRPr="00F46F42" w:rsidRDefault="008C37BF" w:rsidP="00F46F42">
      <w:pPr>
        <w:pStyle w:val="Heading2"/>
        <w:spacing w:line="360" w:lineRule="auto"/>
        <w:rPr>
          <w:rFonts w:ascii="Arial" w:hAnsi="Arial" w:cs="Arial"/>
          <w:sz w:val="24"/>
          <w:szCs w:val="24"/>
        </w:rPr>
      </w:pPr>
      <w:r w:rsidRPr="00F46F42">
        <w:rPr>
          <w:rFonts w:ascii="Arial" w:hAnsi="Arial" w:cs="Arial"/>
          <w:sz w:val="24"/>
          <w:szCs w:val="24"/>
        </w:rPr>
        <w:t>Background</w:t>
      </w:r>
    </w:p>
    <w:p w14:paraId="5A9AA7A2" w14:textId="0FD2BC31" w:rsidR="00BC0710" w:rsidRPr="00F46F42" w:rsidRDefault="00D85431" w:rsidP="00F46F42">
      <w:pPr>
        <w:spacing w:line="360" w:lineRule="auto"/>
        <w:rPr>
          <w:rFonts w:ascii="Arial" w:hAnsi="Arial" w:cs="Arial"/>
        </w:rPr>
      </w:pPr>
      <w:r w:rsidRPr="00F46F42">
        <w:rPr>
          <w:rFonts w:ascii="Arial" w:hAnsi="Arial" w:cs="Arial"/>
        </w:rPr>
        <w:t xml:space="preserve">A core part of the experience at work is the way </w:t>
      </w:r>
      <w:r w:rsidR="002010CF" w:rsidRPr="00F46F42">
        <w:rPr>
          <w:rFonts w:ascii="Arial" w:hAnsi="Arial" w:cs="Arial"/>
        </w:rPr>
        <w:t xml:space="preserve">that </w:t>
      </w:r>
      <w:r w:rsidRPr="00F46F42">
        <w:rPr>
          <w:rFonts w:ascii="Arial" w:hAnsi="Arial" w:cs="Arial"/>
        </w:rPr>
        <w:t>the working day is designed, and the balance of demands and resources. A useful fra</w:t>
      </w:r>
      <w:r w:rsidR="001821C4" w:rsidRPr="00F46F42">
        <w:rPr>
          <w:rFonts w:ascii="Arial" w:hAnsi="Arial" w:cs="Arial"/>
        </w:rPr>
        <w:t>me</w:t>
      </w:r>
      <w:r w:rsidRPr="00F46F42">
        <w:rPr>
          <w:rFonts w:ascii="Arial" w:hAnsi="Arial" w:cs="Arial"/>
        </w:rPr>
        <w:t>work for understanding</w:t>
      </w:r>
      <w:r w:rsidR="002010CF" w:rsidRPr="00F46F42">
        <w:rPr>
          <w:rFonts w:ascii="Arial" w:hAnsi="Arial" w:cs="Arial"/>
        </w:rPr>
        <w:t xml:space="preserve"> this</w:t>
      </w:r>
      <w:r w:rsidRPr="00F46F42">
        <w:rPr>
          <w:rFonts w:ascii="Arial" w:hAnsi="Arial" w:cs="Arial"/>
        </w:rPr>
        <w:t xml:space="preserve"> is the Job Demands-Resources model. When job demands exceed the resources, there is a risk of work-related stress. In addition, scarcity theory indicates that when resources are low in any area, it becomes an additional burden of focus and reduces cognitive capacity. For example, if staffing is stretched, staff inevitably become focussed on staffing levels, and reduced in their ability to</w:t>
      </w:r>
      <w:r w:rsidR="001821C4" w:rsidRPr="00F46F42">
        <w:rPr>
          <w:rFonts w:ascii="Arial" w:hAnsi="Arial" w:cs="Arial"/>
        </w:rPr>
        <w:t xml:space="preserve"> </w:t>
      </w:r>
      <w:r w:rsidRPr="00F46F42">
        <w:rPr>
          <w:rFonts w:ascii="Arial" w:hAnsi="Arial" w:cs="Arial"/>
        </w:rPr>
        <w:t xml:space="preserve">consider other issues, impacting on innovation </w:t>
      </w:r>
      <w:r w:rsidR="002010CF" w:rsidRPr="00F46F42">
        <w:rPr>
          <w:rFonts w:ascii="Arial" w:hAnsi="Arial" w:cs="Arial"/>
        </w:rPr>
        <w:t>(</w:t>
      </w:r>
      <w:r w:rsidRPr="00F46F42">
        <w:rPr>
          <w:rFonts w:ascii="Arial" w:hAnsi="Arial" w:cs="Arial"/>
        </w:rPr>
        <w:t>at least</w:t>
      </w:r>
      <w:r w:rsidR="002010CF" w:rsidRPr="00F46F42">
        <w:rPr>
          <w:rFonts w:ascii="Arial" w:hAnsi="Arial" w:cs="Arial"/>
        </w:rPr>
        <w:t>)</w:t>
      </w:r>
      <w:r w:rsidRPr="00F46F42">
        <w:rPr>
          <w:rFonts w:ascii="Arial" w:hAnsi="Arial" w:cs="Arial"/>
        </w:rPr>
        <w:t xml:space="preserve"> and potentially leading to clinical error</w:t>
      </w:r>
      <w:r w:rsidR="002010CF" w:rsidRPr="00F46F42">
        <w:rPr>
          <w:rFonts w:ascii="Arial" w:hAnsi="Arial" w:cs="Arial"/>
        </w:rPr>
        <w:t>.</w:t>
      </w:r>
    </w:p>
    <w:p w14:paraId="6A6B8A7B" w14:textId="707AEAC4" w:rsidR="0030555F" w:rsidRPr="00F46F42" w:rsidRDefault="00BC3FE7" w:rsidP="00F46F42">
      <w:pPr>
        <w:pStyle w:val="Heading2"/>
        <w:spacing w:line="360" w:lineRule="auto"/>
        <w:rPr>
          <w:rFonts w:ascii="Arial" w:hAnsi="Arial" w:cs="Arial"/>
          <w:sz w:val="24"/>
          <w:szCs w:val="24"/>
        </w:rPr>
      </w:pPr>
      <w:r w:rsidRPr="00F46F42">
        <w:rPr>
          <w:rFonts w:ascii="Arial" w:hAnsi="Arial" w:cs="Arial"/>
          <w:sz w:val="24"/>
          <w:szCs w:val="24"/>
        </w:rPr>
        <w:t xml:space="preserve">4a. </w:t>
      </w:r>
      <w:r w:rsidR="005E516D" w:rsidRPr="00F46F42">
        <w:rPr>
          <w:rFonts w:ascii="Arial" w:hAnsi="Arial" w:cs="Arial"/>
          <w:sz w:val="24"/>
          <w:szCs w:val="24"/>
        </w:rPr>
        <w:t>Assurance Tool for Recommendation 4</w:t>
      </w:r>
    </w:p>
    <w:tbl>
      <w:tblPr>
        <w:tblW w:w="13877" w:type="dxa"/>
        <w:tblInd w:w="10" w:type="dxa"/>
        <w:tblBorders>
          <w:top w:val="single" w:sz="4" w:space="0" w:color="060644"/>
          <w:left w:val="single" w:sz="4" w:space="0" w:color="060644"/>
          <w:bottom w:val="single" w:sz="4" w:space="0" w:color="060644"/>
          <w:right w:val="single" w:sz="4" w:space="0" w:color="060644"/>
          <w:insideH w:val="single" w:sz="4" w:space="0" w:color="060644"/>
          <w:insideV w:val="single" w:sz="4" w:space="0" w:color="060644"/>
        </w:tblBorders>
        <w:tblLayout w:type="fixed"/>
        <w:tblLook w:val="04A0" w:firstRow="1" w:lastRow="0" w:firstColumn="1" w:lastColumn="0" w:noHBand="0" w:noVBand="1"/>
      </w:tblPr>
      <w:tblGrid>
        <w:gridCol w:w="552"/>
        <w:gridCol w:w="11766"/>
        <w:gridCol w:w="1559"/>
      </w:tblGrid>
      <w:tr w:rsidR="00236257" w:rsidRPr="00F46F42" w14:paraId="725D7ECD" w14:textId="77777777" w:rsidTr="00F60729">
        <w:trPr>
          <w:trHeight w:val="839"/>
        </w:trPr>
        <w:tc>
          <w:tcPr>
            <w:tcW w:w="552" w:type="dxa"/>
            <w:shd w:val="clear" w:color="auto" w:fill="auto"/>
            <w:noWrap/>
            <w:vAlign w:val="center"/>
            <w:hideMark/>
          </w:tcPr>
          <w:p w14:paraId="2D772B41" w14:textId="77777777" w:rsidR="00236257" w:rsidRPr="00F46F42" w:rsidRDefault="00236257"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4.1</w:t>
            </w:r>
          </w:p>
        </w:tc>
        <w:tc>
          <w:tcPr>
            <w:tcW w:w="11766" w:type="dxa"/>
            <w:shd w:val="clear" w:color="auto" w:fill="auto"/>
            <w:noWrap/>
            <w:vAlign w:val="center"/>
            <w:hideMark/>
          </w:tcPr>
          <w:p w14:paraId="4FC326CB" w14:textId="09945B0F" w:rsidR="00236257" w:rsidRPr="00F46F42" w:rsidRDefault="005F1431"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STAFFING:</w:t>
            </w:r>
            <w:r w:rsidRPr="00F46F42">
              <w:rPr>
                <w:rFonts w:ascii="Arial" w:eastAsia="Times New Roman" w:hAnsi="Arial" w:cs="Arial"/>
                <w:color w:val="000000"/>
                <w:lang w:eastAsia="en-GB"/>
              </w:rPr>
              <w:t xml:space="preserve"> </w:t>
            </w:r>
            <w:r w:rsidR="00236257" w:rsidRPr="00F46F42">
              <w:rPr>
                <w:rFonts w:ascii="Arial" w:eastAsia="Times New Roman" w:hAnsi="Arial" w:cs="Arial"/>
                <w:color w:val="000000"/>
                <w:lang w:eastAsia="en-GB"/>
              </w:rPr>
              <w:t xml:space="preserve">Staffing and staffing ratios adhere to the standards set in </w:t>
            </w:r>
            <w:hyperlink r:id="rId15" w:history="1">
              <w:r w:rsidR="00236257" w:rsidRPr="00F46F42">
                <w:rPr>
                  <w:rStyle w:val="Hyperlink"/>
                  <w:rFonts w:ascii="Arial" w:eastAsia="Times New Roman" w:hAnsi="Arial" w:cs="Arial"/>
                  <w:lang w:eastAsia="en-GB"/>
                </w:rPr>
                <w:t>GPICS V2</w:t>
              </w:r>
            </w:hyperlink>
            <w:r w:rsidR="00236257" w:rsidRPr="00F46F42">
              <w:rPr>
                <w:rFonts w:ascii="Arial" w:eastAsia="Times New Roman" w:hAnsi="Arial" w:cs="Arial"/>
                <w:color w:val="000000"/>
                <w:lang w:eastAsia="en-GB"/>
              </w:rPr>
              <w:t>, with annual audits and a workforce tracker; workforce planning is in place</w:t>
            </w:r>
          </w:p>
        </w:tc>
        <w:sdt>
          <w:sdtPr>
            <w:rPr>
              <w:rFonts w:ascii="Arial" w:eastAsia="Times New Roman" w:hAnsi="Arial" w:cs="Arial"/>
              <w:color w:val="000000"/>
              <w:lang w:eastAsia="en-GB"/>
            </w:rPr>
            <w:alias w:val="Self Assessment"/>
            <w:tag w:val="Self Assessment"/>
            <w:id w:val="487218444"/>
            <w:placeholder>
              <w:docPart w:val="0874078574BB49AAAC40C49C028DE920"/>
            </w:placeholder>
            <w:showingPlcHdr/>
            <w:dropDownList>
              <w:listItem w:value="Choose an item."/>
              <w:listItem w:displayText="Not met" w:value="0"/>
              <w:listItem w:displayText="Partially Met" w:value="1"/>
              <w:listItem w:displayText="Fully met" w:value="2"/>
            </w:dropDownList>
          </w:sdtPr>
          <w:sdtContent>
            <w:tc>
              <w:tcPr>
                <w:tcW w:w="1559" w:type="dxa"/>
                <w:vAlign w:val="center"/>
              </w:tcPr>
              <w:p w14:paraId="0CB40CD8" w14:textId="735AA35D" w:rsidR="00236257" w:rsidRPr="00F46F42" w:rsidRDefault="00930D3E"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930D3E" w:rsidRPr="00F46F42" w14:paraId="3EBB232F" w14:textId="77777777" w:rsidTr="00F60729">
        <w:trPr>
          <w:trHeight w:val="839"/>
        </w:trPr>
        <w:tc>
          <w:tcPr>
            <w:tcW w:w="552" w:type="dxa"/>
            <w:shd w:val="clear" w:color="auto" w:fill="auto"/>
            <w:noWrap/>
            <w:vAlign w:val="center"/>
            <w:hideMark/>
          </w:tcPr>
          <w:p w14:paraId="07D6717E" w14:textId="77777777" w:rsidR="00930D3E" w:rsidRPr="00F46F42" w:rsidRDefault="00930D3E"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4.2</w:t>
            </w:r>
          </w:p>
        </w:tc>
        <w:tc>
          <w:tcPr>
            <w:tcW w:w="11766" w:type="dxa"/>
            <w:shd w:val="clear" w:color="auto" w:fill="auto"/>
            <w:noWrap/>
            <w:vAlign w:val="center"/>
            <w:hideMark/>
          </w:tcPr>
          <w:p w14:paraId="48CC9B5B" w14:textId="3D00454C" w:rsidR="00930D3E" w:rsidRPr="00F46F42" w:rsidRDefault="001515BB"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ROSTERING:</w:t>
            </w:r>
            <w:r w:rsidRPr="00F46F42">
              <w:rPr>
                <w:rFonts w:ascii="Arial" w:eastAsia="Times New Roman" w:hAnsi="Arial" w:cs="Arial"/>
                <w:color w:val="000000"/>
                <w:lang w:eastAsia="en-GB"/>
              </w:rPr>
              <w:t xml:space="preserve"> </w:t>
            </w:r>
            <w:r w:rsidR="00930D3E" w:rsidRPr="00F46F42">
              <w:rPr>
                <w:rFonts w:ascii="Arial" w:eastAsia="Times New Roman" w:hAnsi="Arial" w:cs="Arial"/>
                <w:color w:val="000000"/>
                <w:lang w:eastAsia="en-GB"/>
              </w:rPr>
              <w:t>Staff rostering complies with Health and Safety Executive recommendations for sleep and rest and the working day allows for downtime and breaks</w:t>
            </w:r>
          </w:p>
        </w:tc>
        <w:sdt>
          <w:sdtPr>
            <w:rPr>
              <w:rFonts w:ascii="Arial" w:eastAsia="Times New Roman" w:hAnsi="Arial" w:cs="Arial"/>
              <w:color w:val="000000"/>
              <w:lang w:eastAsia="en-GB"/>
            </w:rPr>
            <w:alias w:val="Self Assessment"/>
            <w:tag w:val="Self Assessment"/>
            <w:id w:val="322326871"/>
            <w:placeholder>
              <w:docPart w:val="B4FD89D02E5849339F4C7311660C6642"/>
            </w:placeholder>
            <w:showingPlcHdr/>
            <w:dropDownList>
              <w:listItem w:value="Choose an item."/>
              <w:listItem w:displayText="Not met" w:value="0"/>
              <w:listItem w:displayText="Partially Met" w:value="1"/>
              <w:listItem w:displayText="Fully met" w:value="2"/>
            </w:dropDownList>
          </w:sdtPr>
          <w:sdtContent>
            <w:tc>
              <w:tcPr>
                <w:tcW w:w="1559" w:type="dxa"/>
                <w:vAlign w:val="center"/>
              </w:tcPr>
              <w:p w14:paraId="6C70CED1" w14:textId="14DE1034" w:rsidR="00930D3E" w:rsidRPr="00F46F42" w:rsidRDefault="00930D3E"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930D3E" w:rsidRPr="00F46F42" w14:paraId="1EBA2291" w14:textId="77777777" w:rsidTr="00F60729">
        <w:trPr>
          <w:trHeight w:val="839"/>
        </w:trPr>
        <w:tc>
          <w:tcPr>
            <w:tcW w:w="552" w:type="dxa"/>
            <w:shd w:val="clear" w:color="auto" w:fill="auto"/>
            <w:noWrap/>
            <w:vAlign w:val="center"/>
            <w:hideMark/>
          </w:tcPr>
          <w:p w14:paraId="2C419446" w14:textId="77777777" w:rsidR="00930D3E" w:rsidRPr="00F46F42" w:rsidRDefault="00930D3E"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4.3</w:t>
            </w:r>
          </w:p>
        </w:tc>
        <w:tc>
          <w:tcPr>
            <w:tcW w:w="11766" w:type="dxa"/>
            <w:shd w:val="clear" w:color="auto" w:fill="auto"/>
            <w:noWrap/>
            <w:vAlign w:val="center"/>
            <w:hideMark/>
          </w:tcPr>
          <w:p w14:paraId="6AE1FEDE" w14:textId="0E58D4DD" w:rsidR="00930D3E" w:rsidRPr="00F46F42" w:rsidRDefault="001515BB" w:rsidP="00F46F42">
            <w:pPr>
              <w:spacing w:after="0" w:line="360" w:lineRule="auto"/>
              <w:rPr>
                <w:rFonts w:ascii="Arial" w:eastAsia="Times New Roman" w:hAnsi="Arial" w:cs="Arial"/>
                <w:color w:val="000000"/>
                <w:lang w:eastAsia="en-GB"/>
              </w:rPr>
            </w:pPr>
            <w:r w:rsidRPr="00F46F42">
              <w:rPr>
                <w:rFonts w:ascii="Arial" w:hAnsi="Arial" w:cs="Arial"/>
                <w:b/>
                <w:bCs/>
              </w:rPr>
              <w:t>JOB DESIGN/PLAN:</w:t>
            </w:r>
            <w:r w:rsidRPr="00F46F42">
              <w:rPr>
                <w:rFonts w:ascii="Arial" w:hAnsi="Arial" w:cs="Arial"/>
              </w:rPr>
              <w:t xml:space="preserve"> </w:t>
            </w:r>
            <w:r w:rsidR="000148E3" w:rsidRPr="00F46F42">
              <w:rPr>
                <w:rFonts w:ascii="Arial" w:hAnsi="Arial" w:cs="Arial"/>
              </w:rPr>
              <w:t>Staff should be able to find meaning and purpose within their role and have some choice and autonomy at work</w:t>
            </w:r>
            <w:r w:rsidR="00253B43" w:rsidRPr="00F46F42">
              <w:rPr>
                <w:rFonts w:ascii="Arial" w:hAnsi="Arial" w:cs="Arial"/>
              </w:rPr>
              <w:t xml:space="preserve">. </w:t>
            </w:r>
            <w:r w:rsidR="00930D3E" w:rsidRPr="00F46F42">
              <w:rPr>
                <w:rFonts w:ascii="Arial" w:eastAsia="Times New Roman" w:hAnsi="Arial" w:cs="Arial"/>
                <w:color w:val="000000"/>
                <w:lang w:eastAsia="en-GB"/>
              </w:rPr>
              <w:t xml:space="preserve">Junior staff may not have job </w:t>
            </w:r>
            <w:r w:rsidR="00723397" w:rsidRPr="00F46F42">
              <w:rPr>
                <w:rFonts w:ascii="Arial" w:eastAsia="Times New Roman" w:hAnsi="Arial" w:cs="Arial"/>
                <w:color w:val="000000"/>
                <w:lang w:eastAsia="en-GB"/>
              </w:rPr>
              <w:t>plans but</w:t>
            </w:r>
            <w:r w:rsidR="00930D3E" w:rsidRPr="00F46F42">
              <w:rPr>
                <w:rFonts w:ascii="Arial" w:eastAsia="Times New Roman" w:hAnsi="Arial" w:cs="Arial"/>
                <w:color w:val="000000"/>
                <w:lang w:eastAsia="en-GB"/>
              </w:rPr>
              <w:t xml:space="preserve"> have chance for autonomy through projects and innovation</w:t>
            </w:r>
            <w:r w:rsidR="005F1431" w:rsidRPr="00F46F42">
              <w:rPr>
                <w:rFonts w:ascii="Arial" w:eastAsia="Times New Roman" w:hAnsi="Arial" w:cs="Arial"/>
                <w:color w:val="000000"/>
                <w:lang w:eastAsia="en-GB"/>
              </w:rPr>
              <w:t xml:space="preserve">. Senior staff job </w:t>
            </w:r>
            <w:r w:rsidR="00723397" w:rsidRPr="00F46F42">
              <w:rPr>
                <w:rFonts w:ascii="Arial" w:eastAsia="Times New Roman" w:hAnsi="Arial" w:cs="Arial"/>
                <w:color w:val="000000"/>
                <w:lang w:eastAsia="en-GB"/>
              </w:rPr>
              <w:t>plans</w:t>
            </w:r>
            <w:r w:rsidR="005F1431" w:rsidRPr="00F46F42">
              <w:rPr>
                <w:rFonts w:ascii="Arial" w:eastAsia="Times New Roman" w:hAnsi="Arial" w:cs="Arial"/>
                <w:color w:val="000000"/>
                <w:lang w:eastAsia="en-GB"/>
              </w:rPr>
              <w:t xml:space="preserve"> are flexible and consider an individual's changing needs over their career; are linked to strategic aim of service; is available for band 7s as well as consultants</w:t>
            </w:r>
          </w:p>
        </w:tc>
        <w:sdt>
          <w:sdtPr>
            <w:rPr>
              <w:rFonts w:ascii="Arial" w:eastAsia="Times New Roman" w:hAnsi="Arial" w:cs="Arial"/>
              <w:color w:val="000000"/>
              <w:lang w:eastAsia="en-GB"/>
            </w:rPr>
            <w:alias w:val="Self Assessment"/>
            <w:tag w:val="Self Assessment"/>
            <w:id w:val="829184760"/>
            <w:placeholder>
              <w:docPart w:val="68AB5C4E70254227AF977B8D7BB33190"/>
            </w:placeholder>
            <w:showingPlcHdr/>
            <w:dropDownList>
              <w:listItem w:value="Choose an item."/>
              <w:listItem w:displayText="Not met" w:value="0"/>
              <w:listItem w:displayText="Partially Met" w:value="1"/>
              <w:listItem w:displayText="Fully met" w:value="2"/>
            </w:dropDownList>
          </w:sdtPr>
          <w:sdtContent>
            <w:tc>
              <w:tcPr>
                <w:tcW w:w="1559" w:type="dxa"/>
                <w:vAlign w:val="center"/>
              </w:tcPr>
              <w:p w14:paraId="7AFB88C0" w14:textId="17876FDF" w:rsidR="00930D3E" w:rsidRPr="00F46F42" w:rsidRDefault="00930D3E"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930D3E" w:rsidRPr="00F46F42" w14:paraId="4B1D6F17" w14:textId="77777777" w:rsidTr="00F60729">
        <w:trPr>
          <w:trHeight w:val="839"/>
        </w:trPr>
        <w:tc>
          <w:tcPr>
            <w:tcW w:w="552" w:type="dxa"/>
            <w:shd w:val="clear" w:color="auto" w:fill="auto"/>
            <w:noWrap/>
            <w:vAlign w:val="center"/>
            <w:hideMark/>
          </w:tcPr>
          <w:p w14:paraId="65CCCF0B" w14:textId="77777777" w:rsidR="00930D3E" w:rsidRPr="00F46F42" w:rsidRDefault="00930D3E"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4.4</w:t>
            </w:r>
          </w:p>
        </w:tc>
        <w:tc>
          <w:tcPr>
            <w:tcW w:w="11766" w:type="dxa"/>
            <w:shd w:val="clear" w:color="auto" w:fill="auto"/>
            <w:noWrap/>
            <w:vAlign w:val="center"/>
            <w:hideMark/>
          </w:tcPr>
          <w:p w14:paraId="7D2FC5F0" w14:textId="0D47E10D" w:rsidR="00930D3E" w:rsidRPr="00F46F42" w:rsidRDefault="001515BB" w:rsidP="00F46F42">
            <w:pPr>
              <w:spacing w:after="0" w:line="360" w:lineRule="auto"/>
              <w:rPr>
                <w:rFonts w:ascii="Arial" w:eastAsia="Times New Roman" w:hAnsi="Arial" w:cs="Arial"/>
                <w:color w:val="000000"/>
                <w:lang w:eastAsia="en-GB"/>
              </w:rPr>
            </w:pPr>
            <w:r w:rsidRPr="00F46F42">
              <w:rPr>
                <w:rFonts w:ascii="Arial" w:hAnsi="Arial" w:cs="Arial"/>
                <w:b/>
                <w:bCs/>
              </w:rPr>
              <w:t>APPRAISAL:</w:t>
            </w:r>
            <w:r w:rsidRPr="00F46F42">
              <w:rPr>
                <w:rFonts w:ascii="Arial" w:hAnsi="Arial" w:cs="Arial"/>
              </w:rPr>
              <w:t xml:space="preserve"> </w:t>
            </w:r>
            <w:r w:rsidR="005F1431" w:rsidRPr="00F46F42">
              <w:rPr>
                <w:rFonts w:ascii="Arial" w:hAnsi="Arial" w:cs="Arial"/>
              </w:rPr>
              <w:t>A consistent appraisal approach for all staff is in place. This offer</w:t>
            </w:r>
            <w:r w:rsidR="002010CF" w:rsidRPr="00F46F42">
              <w:rPr>
                <w:rFonts w:ascii="Arial" w:hAnsi="Arial" w:cs="Arial"/>
              </w:rPr>
              <w:t xml:space="preserve">s </w:t>
            </w:r>
            <w:r w:rsidR="005F1431" w:rsidRPr="00F46F42">
              <w:rPr>
                <w:rFonts w:ascii="Arial" w:hAnsi="Arial" w:cs="Arial"/>
              </w:rPr>
              <w:t>opportunity for engagement and belonging and encourages talent and new opportunities.</w:t>
            </w:r>
          </w:p>
        </w:tc>
        <w:sdt>
          <w:sdtPr>
            <w:rPr>
              <w:rFonts w:ascii="Arial" w:eastAsia="Times New Roman" w:hAnsi="Arial" w:cs="Arial"/>
              <w:color w:val="000000"/>
              <w:lang w:eastAsia="en-GB"/>
            </w:rPr>
            <w:alias w:val="Self Assessment"/>
            <w:tag w:val="Self Assessment"/>
            <w:id w:val="464866285"/>
            <w:placeholder>
              <w:docPart w:val="C3507EE8A01641B2BC9A9D925740D183"/>
            </w:placeholder>
            <w:showingPlcHdr/>
            <w:dropDownList>
              <w:listItem w:value="Choose an item."/>
              <w:listItem w:displayText="Not met" w:value="0"/>
              <w:listItem w:displayText="Partially Met" w:value="1"/>
              <w:listItem w:displayText="Fully met" w:value="2"/>
            </w:dropDownList>
          </w:sdtPr>
          <w:sdtContent>
            <w:tc>
              <w:tcPr>
                <w:tcW w:w="1559" w:type="dxa"/>
                <w:vAlign w:val="center"/>
              </w:tcPr>
              <w:p w14:paraId="2CC98C70" w14:textId="1403BB5D" w:rsidR="00930D3E" w:rsidRPr="00F46F42" w:rsidRDefault="00930D3E"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bl>
    <w:p w14:paraId="235AF375" w14:textId="797C841F" w:rsidR="00717C08" w:rsidRPr="00F46F42" w:rsidRDefault="00717C08" w:rsidP="00F46F42">
      <w:pPr>
        <w:spacing w:line="360" w:lineRule="auto"/>
        <w:rPr>
          <w:rFonts w:ascii="Arial" w:hAnsi="Arial" w:cs="Arial"/>
        </w:rPr>
      </w:pPr>
    </w:p>
    <w:p w14:paraId="55B99242" w14:textId="39343827" w:rsidR="00236257" w:rsidRPr="00F46F42" w:rsidRDefault="00BC3FE7" w:rsidP="00F46F42">
      <w:pPr>
        <w:pStyle w:val="Heading2"/>
        <w:spacing w:line="360" w:lineRule="auto"/>
        <w:rPr>
          <w:rFonts w:ascii="Arial" w:hAnsi="Arial" w:cs="Arial"/>
          <w:sz w:val="24"/>
          <w:szCs w:val="24"/>
        </w:rPr>
      </w:pPr>
      <w:r w:rsidRPr="00F46F42">
        <w:rPr>
          <w:rFonts w:ascii="Arial" w:hAnsi="Arial" w:cs="Arial"/>
          <w:sz w:val="24"/>
          <w:szCs w:val="24"/>
        </w:rPr>
        <w:t xml:space="preserve">4b. </w:t>
      </w:r>
      <w:r w:rsidR="00236257" w:rsidRPr="00F46F42">
        <w:rPr>
          <w:rFonts w:ascii="Arial" w:hAnsi="Arial" w:cs="Arial"/>
          <w:sz w:val="24"/>
          <w:szCs w:val="24"/>
        </w:rPr>
        <w:t>Unit Improvement Questions</w:t>
      </w:r>
      <w:r w:rsidR="00A02729" w:rsidRPr="00F46F42">
        <w:rPr>
          <w:rFonts w:ascii="Arial" w:hAnsi="Arial" w:cs="Arial"/>
          <w:sz w:val="24"/>
          <w:szCs w:val="24"/>
        </w:rPr>
        <w:t xml:space="preserve"> for recommendation 4</w:t>
      </w:r>
      <w:r w:rsidR="00236257" w:rsidRPr="00F46F42">
        <w:rPr>
          <w:rFonts w:ascii="Arial" w:hAnsi="Arial" w:cs="Arial"/>
          <w:sz w:val="24"/>
          <w:szCs w:val="24"/>
        </w:rPr>
        <w:t>:</w:t>
      </w:r>
    </w:p>
    <w:p w14:paraId="4DF48E99" w14:textId="77777777" w:rsidR="00EE7B5D" w:rsidRPr="00F04C12" w:rsidRDefault="00EE7B5D" w:rsidP="00EE7B5D">
      <w:pPr>
        <w:spacing w:after="0" w:line="240" w:lineRule="auto"/>
        <w:rPr>
          <w:rFonts w:ascii="Arial" w:eastAsia="Times New Roman" w:hAnsi="Arial" w:cs="Arial"/>
          <w:lang w:eastAsia="en-GB"/>
        </w:rPr>
      </w:pPr>
      <w:r w:rsidRPr="00F04C12">
        <w:rPr>
          <w:rFonts w:ascii="Arial" w:eastAsia="Times New Roman" w:hAnsi="Arial" w:cs="Arial"/>
          <w:lang w:eastAsia="en-GB"/>
        </w:rPr>
        <w:t>Please use the following to answer this section:</w:t>
      </w:r>
    </w:p>
    <w:p w14:paraId="3A0F745A" w14:textId="77777777" w:rsidR="00EE7B5D" w:rsidRPr="00EC7FDC" w:rsidRDefault="00EE7B5D" w:rsidP="00EE7B5D">
      <w:pPr>
        <w:numPr>
          <w:ilvl w:val="0"/>
          <w:numId w:val="10"/>
        </w:numPr>
        <w:spacing w:before="100" w:beforeAutospacing="1" w:after="100" w:afterAutospacing="1" w:line="240" w:lineRule="auto"/>
        <w:rPr>
          <w:rFonts w:ascii="Arial" w:eastAsia="Times New Roman" w:hAnsi="Arial" w:cs="Arial"/>
          <w:color w:val="000000"/>
          <w:lang w:eastAsia="en-GB"/>
        </w:rPr>
      </w:pPr>
      <w:r w:rsidRPr="00EC7FDC">
        <w:rPr>
          <w:rFonts w:ascii="Arial" w:eastAsia="Times New Roman" w:hAnsi="Arial" w:cs="Arial"/>
          <w:color w:val="000000"/>
          <w:lang w:eastAsia="en-GB"/>
        </w:rPr>
        <w:t>With regards to this recommendation, what are our ideas and plan of action.</w:t>
      </w:r>
    </w:p>
    <w:p w14:paraId="7DEF6254" w14:textId="77777777" w:rsidR="00EE7B5D" w:rsidRPr="008C08EF" w:rsidRDefault="00EE7B5D" w:rsidP="00EE7B5D">
      <w:pPr>
        <w:numPr>
          <w:ilvl w:val="0"/>
          <w:numId w:val="10"/>
        </w:numPr>
        <w:spacing w:before="100" w:beforeAutospacing="1" w:after="100" w:afterAutospacing="1"/>
        <w:rPr>
          <w:rFonts w:ascii="Arial" w:eastAsia="Times New Roman" w:hAnsi="Arial" w:cs="Arial"/>
          <w:lang w:eastAsia="en-GB"/>
        </w:rPr>
      </w:pPr>
      <w:r w:rsidRPr="00F04C12">
        <w:rPr>
          <w:rFonts w:ascii="Arial" w:eastAsia="Times New Roman" w:hAnsi="Arial" w:cs="Arial"/>
          <w:lang w:eastAsia="en-GB"/>
        </w:rPr>
        <w:t xml:space="preserve">Who is </w:t>
      </w:r>
      <w:proofErr w:type="gramStart"/>
      <w:r w:rsidRPr="00F04C12">
        <w:rPr>
          <w:rFonts w:ascii="Arial" w:eastAsia="Times New Roman" w:hAnsi="Arial" w:cs="Arial"/>
          <w:lang w:eastAsia="en-GB"/>
        </w:rPr>
        <w:t>responsible.</w:t>
      </w:r>
      <w:proofErr w:type="gramEnd"/>
    </w:p>
    <w:p w14:paraId="639C3536" w14:textId="77777777" w:rsidR="00EE7B5D" w:rsidRPr="008C08EF" w:rsidRDefault="00EE7B5D" w:rsidP="00EE7B5D">
      <w:pPr>
        <w:numPr>
          <w:ilvl w:val="0"/>
          <w:numId w:val="10"/>
        </w:numPr>
        <w:spacing w:before="100" w:beforeAutospacing="1" w:after="100" w:afterAutospacing="1" w:line="240" w:lineRule="auto"/>
        <w:rPr>
          <w:rFonts w:ascii="Arial" w:eastAsia="Times New Roman" w:hAnsi="Arial" w:cs="Arial"/>
          <w:lang w:eastAsia="en-GB"/>
        </w:rPr>
      </w:pPr>
      <w:r w:rsidRPr="00F04C12">
        <w:rPr>
          <w:rFonts w:ascii="Arial" w:eastAsia="Times New Roman" w:hAnsi="Arial" w:cs="Arial"/>
          <w:lang w:eastAsia="en-GB"/>
        </w:rPr>
        <w:t>Review date.</w:t>
      </w:r>
    </w:p>
    <w:p w14:paraId="7AB24CD4" w14:textId="77777777" w:rsidR="00EE7B5D" w:rsidRPr="008C08EF" w:rsidRDefault="00EE7B5D" w:rsidP="00EE7B5D">
      <w:pPr>
        <w:pStyle w:val="Heading1"/>
        <w:spacing w:line="360" w:lineRule="auto"/>
        <w:rPr>
          <w:rFonts w:ascii="Arial" w:hAnsi="Arial" w:cs="Arial"/>
          <w:sz w:val="22"/>
          <w:szCs w:val="22"/>
        </w:rPr>
      </w:pPr>
      <w:r w:rsidRPr="008C08EF">
        <w:rPr>
          <w:rFonts w:ascii="Arial" w:hAnsi="Arial" w:cs="Arial"/>
          <w:noProof/>
          <w:sz w:val="22"/>
          <w:szCs w:val="22"/>
        </w:rPr>
        <mc:AlternateContent>
          <mc:Choice Requires="wps">
            <w:drawing>
              <wp:anchor distT="0" distB="0" distL="114300" distR="114300" simplePos="0" relativeHeight="251658246" behindDoc="0" locked="0" layoutInCell="1" allowOverlap="1" wp14:anchorId="4A1B2566" wp14:editId="0E76A701">
                <wp:simplePos x="0" y="0"/>
                <wp:positionH relativeFrom="column">
                  <wp:posOffset>15240</wp:posOffset>
                </wp:positionH>
                <wp:positionV relativeFrom="paragraph">
                  <wp:posOffset>92075</wp:posOffset>
                </wp:positionV>
                <wp:extent cx="8115300" cy="3848100"/>
                <wp:effectExtent l="0" t="0" r="19050" b="19050"/>
                <wp:wrapNone/>
                <wp:docPr id="7" name="Text Box 7"/>
                <wp:cNvGraphicFramePr/>
                <a:graphic xmlns:a="http://schemas.openxmlformats.org/drawingml/2006/main">
                  <a:graphicData uri="http://schemas.microsoft.com/office/word/2010/wordprocessingShape">
                    <wps:wsp>
                      <wps:cNvSpPr txBox="1"/>
                      <wps:spPr>
                        <a:xfrm>
                          <a:off x="0" y="0"/>
                          <a:ext cx="8115300" cy="3848100"/>
                        </a:xfrm>
                        <a:prstGeom prst="rect">
                          <a:avLst/>
                        </a:prstGeom>
                        <a:solidFill>
                          <a:schemeClr val="lt1"/>
                        </a:solidFill>
                        <a:ln w="6350">
                          <a:solidFill>
                            <a:prstClr val="black"/>
                          </a:solidFill>
                        </a:ln>
                      </wps:spPr>
                      <wps:txbx>
                        <w:txbxContent>
                          <w:p w14:paraId="044B0B13" w14:textId="77777777" w:rsidR="00EE7B5D" w:rsidRPr="008C08EF" w:rsidRDefault="00EE7B5D" w:rsidP="00EE7B5D">
                            <w:pPr>
                              <w:rPr>
                                <w:rFonts w:ascii="Arial" w:hAnsi="Arial" w:cs="Arial"/>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A1B2566" id="Text Box 7" o:spid="_x0000_s1031" type="#_x0000_t202" style="position:absolute;margin-left:1.2pt;margin-top:7.25pt;width:639pt;height:303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zvVQTwIAAKkEAAAOAAAAZHJzL2Uyb0RvYy54bWysVMtu2zAQvBfoPxC8N7L8SFzDcuAmSFEg&#10;SAIkRc40RdlCKS5L0pbSr++Qsh0n7anohdoXh7uzu5pfdo1mO+V8Tabg+dmAM2UklbVZF/z7082n&#10;KWc+CFMKTUYV/EV5frn4+GHe2pka0oZ0qRwDiPGz1hZ8E4KdZZmXG9UIf0ZWGTgrco0IUN06K51o&#10;gd7obDgYnGctudI6ksp7WK97J18k/KpSMtxXlVeB6YIjt5BOl85VPLPFXMzWTthNLfdpiH/IohG1&#10;waNHqGsRBNu6+g+oppaOPFXhTFKTUVXVUqUaUE0+eFfN40ZYlWoBOd4eafL/D1be7R4cq8uCX3Bm&#10;RIMWPakusC/UsYvITmv9DEGPFmGhgxldPtg9jLHornJN/KIcBj94fjlyG8EkjNM8n4wGcEn4RtPx&#10;NIcC/Oz1unU+fFXUsCgU3KF5iVOxu/WhDz2ExNc86bq8qbVOShwYdaUd2wm0WoeUJMDfRGnD2oKf&#10;jyaDBPzGF6GP91dayB/79E6igKcNco6k9MVHKXSrLlE4ORCzovIFfDnq581beVMD/lb48CAcBgw8&#10;YGnCPY5KE3KivcTZhtyvv9ljPPoOL2ctBrbg/udWOMWZ/mYwEZ/z8ThOeFLGk4shFHfqWZ16zLa5&#10;IhCVYz2tTGKMD/ogVo6aZ+zWMr4KlzASbxc8HMSr0K8RdlOq5TIFYaatCLfm0coIHRsTaX3qnoWz&#10;+7YGTMQdHUZbzN51t4+NNw0tt4GqOrU+8tyzuqcf+5CGZ7+7ceFO9RT1+odZ/AYAAP//AwBQSwME&#10;FAAGAAgAAAAhANwHq4zbAAAACQEAAA8AAABkcnMvZG93bnJldi54bWxMj8FOwzAQRO9I/IO1SNyo&#10;TdRWIcSpABUunGgR523s2haxHdluGv6e7QmOOzOafdNuZj+wSafsYpBwvxDAdOijcsFI+Ny/3tXA&#10;csGgcIhBS/jRGTbd9VWLjYrn8KGnXTGMSkJuUIItZWw4z73VHvMijjqQd4zJY6EzGa4SnqncD7wS&#10;Ys09ukAfLI76xer+e3fyErbP5sH0NSa7rZVz0/x1fDdvUt7ezE+PwIqey18YLviEDh0xHeIpqMwG&#10;CdWSgiQvV8AudlULUg4S1pVYAe9a/n9B9wsAAP//AwBQSwECLQAUAAYACAAAACEAtoM4kv4AAADh&#10;AQAAEwAAAAAAAAAAAAAAAAAAAAAAW0NvbnRlbnRfVHlwZXNdLnhtbFBLAQItABQABgAIAAAAIQA4&#10;/SH/1gAAAJQBAAALAAAAAAAAAAAAAAAAAC8BAABfcmVscy8ucmVsc1BLAQItABQABgAIAAAAIQBE&#10;zvVQTwIAAKkEAAAOAAAAAAAAAAAAAAAAAC4CAABkcnMvZTJvRG9jLnhtbFBLAQItABQABgAIAAAA&#10;IQDcB6uM2wAAAAkBAAAPAAAAAAAAAAAAAAAAAKkEAABkcnMvZG93bnJldi54bWxQSwUGAAAAAAQA&#10;BADzAAAAsQUAAAAA&#10;" fillcolor="white [3201]" strokeweight=".5pt">
                <v:textbox>
                  <w:txbxContent>
                    <w:p w14:paraId="044B0B13" w14:textId="77777777" w:rsidR="00EE7B5D" w:rsidRPr="008C08EF" w:rsidRDefault="00EE7B5D" w:rsidP="00EE7B5D">
                      <w:pPr>
                        <w:rPr>
                          <w:rFonts w:ascii="Arial" w:hAnsi="Arial" w:cs="Arial"/>
                        </w:rPr>
                      </w:pPr>
                    </w:p>
                  </w:txbxContent>
                </v:textbox>
              </v:shape>
            </w:pict>
          </mc:Fallback>
        </mc:AlternateContent>
      </w:r>
    </w:p>
    <w:p w14:paraId="253A56A8" w14:textId="77777777" w:rsidR="00EE7B5D" w:rsidRPr="008C08EF" w:rsidRDefault="00EE7B5D" w:rsidP="00EE7B5D">
      <w:pPr>
        <w:rPr>
          <w:rFonts w:ascii="Arial" w:hAnsi="Arial" w:cs="Arial"/>
        </w:rPr>
      </w:pPr>
    </w:p>
    <w:p w14:paraId="1912459A" w14:textId="544D5EC9" w:rsidR="00A64369" w:rsidRDefault="00A64369" w:rsidP="00F46F42">
      <w:pPr>
        <w:spacing w:line="360" w:lineRule="auto"/>
        <w:rPr>
          <w:rFonts w:ascii="Arial" w:hAnsi="Arial" w:cs="Arial"/>
          <w:sz w:val="24"/>
          <w:szCs w:val="24"/>
        </w:rPr>
      </w:pPr>
    </w:p>
    <w:p w14:paraId="744CC7E7" w14:textId="77777777" w:rsidR="00EE7B5D" w:rsidRDefault="00EE7B5D" w:rsidP="00F46F42">
      <w:pPr>
        <w:spacing w:line="360" w:lineRule="auto"/>
        <w:rPr>
          <w:rFonts w:ascii="Arial" w:hAnsi="Arial" w:cs="Arial"/>
          <w:sz w:val="24"/>
          <w:szCs w:val="24"/>
        </w:rPr>
      </w:pPr>
    </w:p>
    <w:p w14:paraId="013C67AC" w14:textId="77777777" w:rsidR="00EE7B5D" w:rsidRDefault="00EE7B5D" w:rsidP="00F46F42">
      <w:pPr>
        <w:spacing w:line="360" w:lineRule="auto"/>
        <w:rPr>
          <w:rFonts w:ascii="Arial" w:hAnsi="Arial" w:cs="Arial"/>
          <w:sz w:val="24"/>
          <w:szCs w:val="24"/>
        </w:rPr>
      </w:pPr>
    </w:p>
    <w:p w14:paraId="150740A9" w14:textId="77777777" w:rsidR="00EE7B5D" w:rsidRDefault="00EE7B5D" w:rsidP="00F46F42">
      <w:pPr>
        <w:spacing w:line="360" w:lineRule="auto"/>
        <w:rPr>
          <w:rFonts w:ascii="Arial" w:hAnsi="Arial" w:cs="Arial"/>
          <w:sz w:val="24"/>
          <w:szCs w:val="24"/>
        </w:rPr>
      </w:pPr>
    </w:p>
    <w:p w14:paraId="392E3422" w14:textId="77777777" w:rsidR="00EE7B5D" w:rsidRDefault="00EE7B5D" w:rsidP="00F46F42">
      <w:pPr>
        <w:spacing w:line="360" w:lineRule="auto"/>
        <w:rPr>
          <w:rFonts w:ascii="Arial" w:hAnsi="Arial" w:cs="Arial"/>
          <w:sz w:val="24"/>
          <w:szCs w:val="24"/>
        </w:rPr>
      </w:pPr>
    </w:p>
    <w:p w14:paraId="67CE2BDE" w14:textId="77777777" w:rsidR="00EE7B5D" w:rsidRDefault="00EE7B5D" w:rsidP="00F46F42">
      <w:pPr>
        <w:spacing w:line="360" w:lineRule="auto"/>
        <w:rPr>
          <w:rFonts w:ascii="Arial" w:hAnsi="Arial" w:cs="Arial"/>
          <w:sz w:val="24"/>
          <w:szCs w:val="24"/>
        </w:rPr>
      </w:pPr>
    </w:p>
    <w:p w14:paraId="22A20BAA" w14:textId="77777777" w:rsidR="00EE7B5D" w:rsidRDefault="00EE7B5D" w:rsidP="00F46F42">
      <w:pPr>
        <w:spacing w:line="360" w:lineRule="auto"/>
        <w:rPr>
          <w:rFonts w:ascii="Arial" w:hAnsi="Arial" w:cs="Arial"/>
          <w:sz w:val="24"/>
          <w:szCs w:val="24"/>
        </w:rPr>
      </w:pPr>
    </w:p>
    <w:p w14:paraId="2F57194B" w14:textId="77777777" w:rsidR="00EE7B5D" w:rsidRDefault="00EE7B5D" w:rsidP="00F46F42">
      <w:pPr>
        <w:spacing w:line="360" w:lineRule="auto"/>
        <w:rPr>
          <w:rFonts w:ascii="Arial" w:hAnsi="Arial" w:cs="Arial"/>
          <w:sz w:val="24"/>
          <w:szCs w:val="24"/>
        </w:rPr>
      </w:pPr>
    </w:p>
    <w:p w14:paraId="22188773" w14:textId="77777777" w:rsidR="00EE7B5D" w:rsidRDefault="00EE7B5D" w:rsidP="00F46F42">
      <w:pPr>
        <w:spacing w:line="360" w:lineRule="auto"/>
        <w:rPr>
          <w:rFonts w:ascii="Arial" w:hAnsi="Arial" w:cs="Arial"/>
          <w:sz w:val="24"/>
          <w:szCs w:val="24"/>
        </w:rPr>
      </w:pPr>
    </w:p>
    <w:p w14:paraId="00746041" w14:textId="77777777" w:rsidR="00EE7B5D" w:rsidRDefault="00EE7B5D" w:rsidP="00F46F42">
      <w:pPr>
        <w:spacing w:line="360" w:lineRule="auto"/>
        <w:rPr>
          <w:rFonts w:ascii="Arial" w:hAnsi="Arial" w:cs="Arial"/>
          <w:sz w:val="24"/>
          <w:szCs w:val="24"/>
        </w:rPr>
      </w:pPr>
    </w:p>
    <w:p w14:paraId="2DFA687F" w14:textId="77777777" w:rsidR="00EE7B5D" w:rsidRDefault="00EE7B5D" w:rsidP="00F46F42">
      <w:pPr>
        <w:spacing w:line="360" w:lineRule="auto"/>
        <w:rPr>
          <w:rFonts w:ascii="Arial" w:hAnsi="Arial" w:cs="Arial"/>
          <w:sz w:val="24"/>
          <w:szCs w:val="24"/>
        </w:rPr>
      </w:pPr>
    </w:p>
    <w:p w14:paraId="56FA507C" w14:textId="4E156D74" w:rsidR="005E516D" w:rsidRPr="003118A7" w:rsidRDefault="00717C08" w:rsidP="003118A7">
      <w:pPr>
        <w:pStyle w:val="Heading1"/>
        <w:spacing w:line="360" w:lineRule="auto"/>
        <w:rPr>
          <w:rFonts w:ascii="Arial" w:hAnsi="Arial" w:cs="Arial"/>
          <w:sz w:val="32"/>
          <w:szCs w:val="28"/>
        </w:rPr>
      </w:pPr>
      <w:r w:rsidRPr="00F46F42">
        <w:rPr>
          <w:rFonts w:ascii="Arial" w:hAnsi="Arial" w:cs="Arial"/>
          <w:sz w:val="32"/>
          <w:szCs w:val="28"/>
        </w:rPr>
        <w:t>Recommendation</w:t>
      </w:r>
      <w:r w:rsidRPr="00F46F42">
        <w:rPr>
          <w:rFonts w:ascii="Arial" w:eastAsia="Times New Roman" w:hAnsi="Arial" w:cs="Arial"/>
          <w:sz w:val="32"/>
          <w:szCs w:val="28"/>
          <w:lang w:eastAsia="en-GB"/>
        </w:rPr>
        <w:t xml:space="preserve"> 5: </w:t>
      </w:r>
      <w:r w:rsidR="00236257" w:rsidRPr="00F46F42">
        <w:rPr>
          <w:rFonts w:ascii="Arial" w:eastAsia="Times New Roman" w:hAnsi="Arial" w:cs="Arial"/>
          <w:sz w:val="32"/>
          <w:szCs w:val="28"/>
          <w:lang w:eastAsia="en-GB"/>
        </w:rPr>
        <w:t>Access to education and opportunities for progression improve people's experience of work, sense of purpose and development</w:t>
      </w:r>
      <w:r w:rsidR="00AE1D05" w:rsidRPr="00F46F42">
        <w:rPr>
          <w:rFonts w:ascii="Arial" w:eastAsia="Times New Roman" w:hAnsi="Arial" w:cs="Arial"/>
          <w:sz w:val="32"/>
          <w:szCs w:val="28"/>
          <w:lang w:eastAsia="en-GB"/>
        </w:rPr>
        <w:t>.</w:t>
      </w:r>
      <w:r w:rsidR="00236257" w:rsidRPr="00F46F42">
        <w:rPr>
          <w:rFonts w:ascii="Arial" w:hAnsi="Arial" w:cs="Arial"/>
          <w:sz w:val="32"/>
          <w:szCs w:val="28"/>
        </w:rPr>
        <w:t xml:space="preserve"> </w:t>
      </w:r>
    </w:p>
    <w:p w14:paraId="444CA760" w14:textId="27517BE1" w:rsidR="008C37BF" w:rsidRPr="00F46F42" w:rsidRDefault="008C37BF" w:rsidP="00F46F42">
      <w:pPr>
        <w:pStyle w:val="Heading2"/>
        <w:spacing w:line="360" w:lineRule="auto"/>
        <w:rPr>
          <w:rFonts w:ascii="Arial" w:hAnsi="Arial" w:cs="Arial"/>
          <w:sz w:val="24"/>
          <w:szCs w:val="24"/>
        </w:rPr>
      </w:pPr>
      <w:r w:rsidRPr="00F46F42">
        <w:rPr>
          <w:rFonts w:ascii="Arial" w:hAnsi="Arial" w:cs="Arial"/>
          <w:sz w:val="24"/>
          <w:szCs w:val="24"/>
        </w:rPr>
        <w:t>Background</w:t>
      </w:r>
    </w:p>
    <w:p w14:paraId="50447AAC" w14:textId="76D589E7" w:rsidR="00AE1D05" w:rsidRPr="00F46F42" w:rsidRDefault="00415E0E" w:rsidP="00F46F42">
      <w:pPr>
        <w:spacing w:line="360" w:lineRule="auto"/>
        <w:rPr>
          <w:rFonts w:ascii="Arial" w:hAnsi="Arial" w:cs="Arial"/>
        </w:rPr>
      </w:pPr>
      <w:r w:rsidRPr="00F46F42">
        <w:rPr>
          <w:rFonts w:ascii="Arial" w:hAnsi="Arial" w:cs="Arial"/>
        </w:rPr>
        <w:t>Education is fundamental to staff recruitment and retention but, with staffing pressures, some units struggle to protect this vital resource. The Education team should be multi professional, and include the training of established staff, as well as more junior or newer staff. Staff should stand a fair chance for progression, and engagement with formal and informal education is an element of this.</w:t>
      </w:r>
    </w:p>
    <w:p w14:paraId="1BB344A6" w14:textId="62122B43" w:rsidR="009A0E2C" w:rsidRPr="00F46F42" w:rsidRDefault="007C5D73" w:rsidP="00F46F42">
      <w:pPr>
        <w:pStyle w:val="Heading2"/>
        <w:spacing w:line="360" w:lineRule="auto"/>
        <w:rPr>
          <w:rFonts w:ascii="Arial" w:hAnsi="Arial" w:cs="Arial"/>
          <w:sz w:val="24"/>
          <w:szCs w:val="24"/>
        </w:rPr>
      </w:pPr>
      <w:r w:rsidRPr="00F46F42">
        <w:rPr>
          <w:rFonts w:ascii="Arial" w:hAnsi="Arial" w:cs="Arial"/>
          <w:sz w:val="24"/>
          <w:szCs w:val="24"/>
        </w:rPr>
        <w:t xml:space="preserve">5a. </w:t>
      </w:r>
      <w:r w:rsidR="005E516D" w:rsidRPr="00F46F42">
        <w:rPr>
          <w:rFonts w:ascii="Arial" w:hAnsi="Arial" w:cs="Arial"/>
          <w:sz w:val="24"/>
          <w:szCs w:val="24"/>
        </w:rPr>
        <w:t>Assurance Tool for Recommendation 5</w:t>
      </w:r>
    </w:p>
    <w:tbl>
      <w:tblPr>
        <w:tblpPr w:leftFromText="180" w:rightFromText="180" w:vertAnchor="text" w:horzAnchor="margin" w:tblpY="88"/>
        <w:tblW w:w="13943" w:type="dxa"/>
        <w:tblBorders>
          <w:top w:val="single" w:sz="4" w:space="0" w:color="060644"/>
          <w:left w:val="single" w:sz="4" w:space="0" w:color="060644"/>
          <w:bottom w:val="single" w:sz="4" w:space="0" w:color="060644"/>
          <w:right w:val="single" w:sz="4" w:space="0" w:color="060644"/>
          <w:insideH w:val="single" w:sz="4" w:space="0" w:color="060644"/>
          <w:insideV w:val="single" w:sz="4" w:space="0" w:color="060644"/>
        </w:tblBorders>
        <w:tblLayout w:type="fixed"/>
        <w:tblLook w:val="04A0" w:firstRow="1" w:lastRow="0" w:firstColumn="1" w:lastColumn="0" w:noHBand="0" w:noVBand="1"/>
      </w:tblPr>
      <w:tblGrid>
        <w:gridCol w:w="841"/>
        <w:gridCol w:w="11907"/>
        <w:gridCol w:w="1195"/>
      </w:tblGrid>
      <w:tr w:rsidR="00AE1D05" w:rsidRPr="00F46F42" w14:paraId="6848D93A" w14:textId="77777777" w:rsidTr="006959A3">
        <w:trPr>
          <w:trHeight w:val="839"/>
        </w:trPr>
        <w:tc>
          <w:tcPr>
            <w:tcW w:w="841" w:type="dxa"/>
            <w:shd w:val="clear" w:color="auto" w:fill="auto"/>
            <w:noWrap/>
            <w:vAlign w:val="center"/>
            <w:hideMark/>
          </w:tcPr>
          <w:p w14:paraId="472B8BAE" w14:textId="77777777" w:rsidR="00AE1D05" w:rsidRPr="00F46F42" w:rsidRDefault="00AE1D05" w:rsidP="00F46F42">
            <w:pPr>
              <w:spacing w:after="0" w:line="360" w:lineRule="auto"/>
              <w:rPr>
                <w:rFonts w:ascii="Arial" w:eastAsia="Times New Roman" w:hAnsi="Arial" w:cs="Arial"/>
                <w:b/>
                <w:bCs/>
                <w:color w:val="000000"/>
                <w:lang w:eastAsia="en-GB"/>
              </w:rPr>
            </w:pPr>
            <w:r w:rsidRPr="00F46F42">
              <w:rPr>
                <w:rFonts w:ascii="Arial" w:eastAsia="Times New Roman" w:hAnsi="Arial" w:cs="Arial"/>
                <w:b/>
                <w:bCs/>
                <w:color w:val="000000"/>
                <w:lang w:eastAsia="en-GB"/>
              </w:rPr>
              <w:t>5.1</w:t>
            </w:r>
          </w:p>
        </w:tc>
        <w:tc>
          <w:tcPr>
            <w:tcW w:w="11907" w:type="dxa"/>
            <w:shd w:val="clear" w:color="auto" w:fill="auto"/>
            <w:noWrap/>
            <w:vAlign w:val="center"/>
            <w:hideMark/>
          </w:tcPr>
          <w:p w14:paraId="6C9A5AD0" w14:textId="456500AC" w:rsidR="00AE1D05" w:rsidRPr="00F46F42" w:rsidRDefault="00AE1D05"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STANDARDS:</w:t>
            </w:r>
            <w:r w:rsidRPr="00F46F42">
              <w:rPr>
                <w:rFonts w:ascii="Arial" w:eastAsia="Times New Roman" w:hAnsi="Arial" w:cs="Arial"/>
                <w:color w:val="000000"/>
                <w:lang w:eastAsia="en-GB"/>
              </w:rPr>
              <w:t xml:space="preserve"> The Education team is (at least) at the minimum ratio set by </w:t>
            </w:r>
            <w:hyperlink r:id="rId16" w:history="1">
              <w:r w:rsidRPr="00F46F42">
                <w:rPr>
                  <w:rStyle w:val="Hyperlink"/>
                  <w:rFonts w:ascii="Arial" w:eastAsia="Times New Roman" w:hAnsi="Arial" w:cs="Arial"/>
                  <w:lang w:eastAsia="en-GB"/>
                </w:rPr>
                <w:t>GPICS V2</w:t>
              </w:r>
            </w:hyperlink>
            <w:r w:rsidRPr="00F46F42">
              <w:rPr>
                <w:rFonts w:ascii="Arial" w:eastAsia="Times New Roman" w:hAnsi="Arial" w:cs="Arial"/>
                <w:color w:val="000000"/>
                <w:lang w:eastAsia="en-GB"/>
              </w:rPr>
              <w:t>. Learning objectives are aligned with national standards for intensive care.</w:t>
            </w:r>
          </w:p>
        </w:tc>
        <w:sdt>
          <w:sdtPr>
            <w:rPr>
              <w:rFonts w:ascii="Arial" w:eastAsia="Times New Roman" w:hAnsi="Arial" w:cs="Arial"/>
              <w:color w:val="000000"/>
              <w:lang w:eastAsia="en-GB"/>
            </w:rPr>
            <w:alias w:val="Self Assessment"/>
            <w:tag w:val="Self Assessment"/>
            <w:id w:val="-941526254"/>
            <w:placeholder>
              <w:docPart w:val="A876C00442304CF99C6E5B39B9EDC432"/>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789ADE23" w14:textId="77777777" w:rsidR="00AE1D05" w:rsidRPr="00F46F42" w:rsidRDefault="00AE1D05"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AE1D05" w:rsidRPr="00F46F42" w14:paraId="2C1AD232" w14:textId="77777777" w:rsidTr="006959A3">
        <w:trPr>
          <w:trHeight w:val="839"/>
        </w:trPr>
        <w:tc>
          <w:tcPr>
            <w:tcW w:w="841" w:type="dxa"/>
            <w:shd w:val="clear" w:color="auto" w:fill="auto"/>
            <w:noWrap/>
            <w:vAlign w:val="center"/>
            <w:hideMark/>
          </w:tcPr>
          <w:p w14:paraId="4DC2714B" w14:textId="77777777" w:rsidR="00AE1D05" w:rsidRPr="00F46F42" w:rsidRDefault="00AE1D05" w:rsidP="00F46F42">
            <w:pPr>
              <w:spacing w:after="0" w:line="360" w:lineRule="auto"/>
              <w:rPr>
                <w:rFonts w:ascii="Arial" w:eastAsia="Times New Roman" w:hAnsi="Arial" w:cs="Arial"/>
                <w:b/>
                <w:bCs/>
                <w:color w:val="000000"/>
                <w:lang w:eastAsia="en-GB"/>
              </w:rPr>
            </w:pPr>
            <w:r w:rsidRPr="00F46F42">
              <w:rPr>
                <w:rFonts w:ascii="Arial" w:eastAsia="Times New Roman" w:hAnsi="Arial" w:cs="Arial"/>
                <w:b/>
                <w:bCs/>
                <w:color w:val="000000"/>
                <w:lang w:eastAsia="en-GB"/>
              </w:rPr>
              <w:t>5.2</w:t>
            </w:r>
          </w:p>
        </w:tc>
        <w:tc>
          <w:tcPr>
            <w:tcW w:w="11907" w:type="dxa"/>
            <w:shd w:val="clear" w:color="auto" w:fill="auto"/>
            <w:noWrap/>
            <w:vAlign w:val="center"/>
            <w:hideMark/>
          </w:tcPr>
          <w:p w14:paraId="37812150" w14:textId="77777777" w:rsidR="00AE1D05" w:rsidRPr="00F46F42" w:rsidRDefault="00AE1D05"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FAIRNESS:</w:t>
            </w:r>
            <w:r w:rsidRPr="00F46F42">
              <w:rPr>
                <w:rFonts w:ascii="Arial" w:eastAsia="Times New Roman" w:hAnsi="Arial" w:cs="Arial"/>
                <w:color w:val="000000"/>
                <w:lang w:eastAsia="en-GB"/>
              </w:rPr>
              <w:t xml:space="preserve"> There is a clear, open, and transparent structure for how all individuals can apply (</w:t>
            </w:r>
            <w:proofErr w:type="gramStart"/>
            <w:r w:rsidRPr="00F46F42">
              <w:rPr>
                <w:rFonts w:ascii="Arial" w:eastAsia="Times New Roman" w:hAnsi="Arial" w:cs="Arial"/>
                <w:color w:val="000000"/>
                <w:lang w:eastAsia="en-GB"/>
              </w:rPr>
              <w:t>e.g.</w:t>
            </w:r>
            <w:proofErr w:type="gramEnd"/>
            <w:r w:rsidRPr="00F46F42">
              <w:rPr>
                <w:rFonts w:ascii="Arial" w:eastAsia="Times New Roman" w:hAnsi="Arial" w:cs="Arial"/>
                <w:color w:val="000000"/>
                <w:lang w:eastAsia="en-GB"/>
              </w:rPr>
              <w:t xml:space="preserve"> an application form) and be allocated funding for education or attendance at meetings.</w:t>
            </w:r>
          </w:p>
        </w:tc>
        <w:sdt>
          <w:sdtPr>
            <w:rPr>
              <w:rFonts w:ascii="Arial" w:eastAsia="Times New Roman" w:hAnsi="Arial" w:cs="Arial"/>
              <w:color w:val="000000"/>
              <w:lang w:eastAsia="en-GB"/>
            </w:rPr>
            <w:alias w:val="Self Assessment"/>
            <w:tag w:val="Self Assessment"/>
            <w:id w:val="-1091391453"/>
            <w:placeholder>
              <w:docPart w:val="B838282C6CC84911963DD1D9E15BC790"/>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6FE7D672" w14:textId="77777777" w:rsidR="00AE1D05" w:rsidRPr="00F46F42" w:rsidRDefault="00AE1D05"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AE1D05" w:rsidRPr="00F46F42" w14:paraId="022FA8AF" w14:textId="77777777" w:rsidTr="006959A3">
        <w:trPr>
          <w:trHeight w:val="839"/>
        </w:trPr>
        <w:tc>
          <w:tcPr>
            <w:tcW w:w="841" w:type="dxa"/>
            <w:shd w:val="clear" w:color="auto" w:fill="auto"/>
            <w:noWrap/>
            <w:vAlign w:val="center"/>
            <w:hideMark/>
          </w:tcPr>
          <w:p w14:paraId="1BFE8888" w14:textId="77777777" w:rsidR="00AE1D05" w:rsidRPr="00F46F42" w:rsidRDefault="00AE1D05" w:rsidP="00F46F42">
            <w:pPr>
              <w:spacing w:after="0" w:line="360" w:lineRule="auto"/>
              <w:rPr>
                <w:rFonts w:ascii="Arial" w:eastAsia="Times New Roman" w:hAnsi="Arial" w:cs="Arial"/>
                <w:b/>
                <w:bCs/>
                <w:color w:val="000000"/>
                <w:lang w:eastAsia="en-GB"/>
              </w:rPr>
            </w:pPr>
            <w:r w:rsidRPr="00F46F42">
              <w:rPr>
                <w:rFonts w:ascii="Arial" w:eastAsia="Times New Roman" w:hAnsi="Arial" w:cs="Arial"/>
                <w:b/>
                <w:bCs/>
                <w:color w:val="000000"/>
                <w:lang w:eastAsia="en-GB"/>
              </w:rPr>
              <w:t>5.3</w:t>
            </w:r>
          </w:p>
        </w:tc>
        <w:tc>
          <w:tcPr>
            <w:tcW w:w="11907" w:type="dxa"/>
            <w:shd w:val="clear" w:color="auto" w:fill="auto"/>
            <w:noWrap/>
            <w:vAlign w:val="center"/>
            <w:hideMark/>
          </w:tcPr>
          <w:p w14:paraId="0EC87E02" w14:textId="77777777" w:rsidR="00AE1D05" w:rsidRPr="00F46F42" w:rsidRDefault="00AE1D05"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TIME:</w:t>
            </w:r>
            <w:r w:rsidRPr="00F46F42">
              <w:rPr>
                <w:rFonts w:ascii="Arial" w:eastAsia="Times New Roman" w:hAnsi="Arial" w:cs="Arial"/>
                <w:color w:val="000000"/>
                <w:lang w:eastAsia="en-GB"/>
              </w:rPr>
              <w:t xml:space="preserve">  Allocated time or time back for training; Protected learning days are used to bring the team together to learn, improve and build better relationships</w:t>
            </w:r>
          </w:p>
        </w:tc>
        <w:sdt>
          <w:sdtPr>
            <w:rPr>
              <w:rFonts w:ascii="Arial" w:eastAsia="Times New Roman" w:hAnsi="Arial" w:cs="Arial"/>
              <w:color w:val="000000"/>
              <w:lang w:eastAsia="en-GB"/>
            </w:rPr>
            <w:alias w:val="Self Assessment"/>
            <w:tag w:val="Self Assessment"/>
            <w:id w:val="-908685470"/>
            <w:placeholder>
              <w:docPart w:val="021AE161B5004D9B808C624D385778DD"/>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3C96D9D6" w14:textId="77777777" w:rsidR="00AE1D05" w:rsidRPr="00F46F42" w:rsidRDefault="00AE1D05"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AE1D05" w:rsidRPr="00F46F42" w14:paraId="35F574E0" w14:textId="77777777" w:rsidTr="006959A3">
        <w:trPr>
          <w:trHeight w:val="839"/>
        </w:trPr>
        <w:tc>
          <w:tcPr>
            <w:tcW w:w="841" w:type="dxa"/>
            <w:shd w:val="clear" w:color="auto" w:fill="auto"/>
            <w:noWrap/>
            <w:vAlign w:val="center"/>
            <w:hideMark/>
          </w:tcPr>
          <w:p w14:paraId="7966EF0D" w14:textId="77777777" w:rsidR="00AE1D05" w:rsidRPr="00F46F42" w:rsidRDefault="00AE1D05" w:rsidP="00F46F42">
            <w:pPr>
              <w:spacing w:after="0" w:line="360" w:lineRule="auto"/>
              <w:rPr>
                <w:rFonts w:ascii="Arial" w:eastAsia="Times New Roman" w:hAnsi="Arial" w:cs="Arial"/>
                <w:b/>
                <w:bCs/>
                <w:color w:val="000000"/>
                <w:lang w:eastAsia="en-GB"/>
              </w:rPr>
            </w:pPr>
            <w:r w:rsidRPr="00F46F42">
              <w:rPr>
                <w:rFonts w:ascii="Arial" w:eastAsia="Times New Roman" w:hAnsi="Arial" w:cs="Arial"/>
                <w:b/>
                <w:bCs/>
                <w:color w:val="000000"/>
                <w:lang w:eastAsia="en-GB"/>
              </w:rPr>
              <w:t>5.4</w:t>
            </w:r>
          </w:p>
        </w:tc>
        <w:tc>
          <w:tcPr>
            <w:tcW w:w="11907" w:type="dxa"/>
            <w:shd w:val="clear" w:color="auto" w:fill="auto"/>
            <w:noWrap/>
            <w:vAlign w:val="center"/>
            <w:hideMark/>
          </w:tcPr>
          <w:p w14:paraId="7CEDCFBD" w14:textId="77777777" w:rsidR="00AE1D05" w:rsidRPr="00F46F42" w:rsidRDefault="00AE1D05"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CONTINUOUS LEARNING:</w:t>
            </w:r>
            <w:r w:rsidRPr="00F46F42">
              <w:rPr>
                <w:rFonts w:ascii="Arial" w:eastAsia="Times New Roman" w:hAnsi="Arial" w:cs="Arial"/>
                <w:color w:val="000000"/>
                <w:lang w:eastAsia="en-GB"/>
              </w:rPr>
              <w:t xml:space="preserve"> There is a move towards a learning environment, e.g. The Paediatric Intensive Care framework, Learning from Excellence, has been considered to encourage an innovative environment</w:t>
            </w:r>
          </w:p>
        </w:tc>
        <w:sdt>
          <w:sdtPr>
            <w:rPr>
              <w:rFonts w:ascii="Arial" w:eastAsia="Times New Roman" w:hAnsi="Arial" w:cs="Arial"/>
              <w:color w:val="000000"/>
              <w:lang w:eastAsia="en-GB"/>
            </w:rPr>
            <w:alias w:val="Self Assessment"/>
            <w:tag w:val="Self Assessment"/>
            <w:id w:val="-837847785"/>
            <w:placeholder>
              <w:docPart w:val="92EB007B4F58497E9CD99F8359B7CBA5"/>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4A478CE8" w14:textId="77777777" w:rsidR="00AE1D05" w:rsidRPr="00F46F42" w:rsidRDefault="00AE1D05"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bl>
    <w:p w14:paraId="4E83DED4" w14:textId="051A155C" w:rsidR="00CB2EDD" w:rsidRPr="00F46F42" w:rsidRDefault="00CB2EDD" w:rsidP="00F46F42">
      <w:pPr>
        <w:spacing w:line="360" w:lineRule="auto"/>
        <w:rPr>
          <w:rFonts w:ascii="Arial" w:eastAsiaTheme="majorEastAsia" w:hAnsi="Arial" w:cs="Arial"/>
          <w:color w:val="007AC2"/>
          <w:sz w:val="24"/>
          <w:szCs w:val="24"/>
        </w:rPr>
      </w:pPr>
    </w:p>
    <w:p w14:paraId="71EBAA5B" w14:textId="16506276" w:rsidR="00A14396" w:rsidRPr="00F46F42" w:rsidRDefault="00A14396" w:rsidP="00F46F42">
      <w:pPr>
        <w:pStyle w:val="Heading2"/>
        <w:spacing w:line="360" w:lineRule="auto"/>
        <w:rPr>
          <w:rFonts w:ascii="Arial" w:hAnsi="Arial" w:cs="Arial"/>
          <w:sz w:val="24"/>
          <w:szCs w:val="24"/>
        </w:rPr>
      </w:pPr>
    </w:p>
    <w:p w14:paraId="1AB18C6D" w14:textId="28650033" w:rsidR="00D07566" w:rsidRPr="00F46F42" w:rsidRDefault="00D07566" w:rsidP="00F46F42">
      <w:pPr>
        <w:spacing w:line="360" w:lineRule="auto"/>
        <w:rPr>
          <w:rFonts w:ascii="Arial" w:hAnsi="Arial" w:cs="Arial"/>
          <w:sz w:val="24"/>
          <w:szCs w:val="24"/>
        </w:rPr>
      </w:pPr>
    </w:p>
    <w:p w14:paraId="45C56CC2" w14:textId="77777777" w:rsidR="00D07566" w:rsidRPr="00F46F42" w:rsidRDefault="00D07566" w:rsidP="00F46F42">
      <w:pPr>
        <w:spacing w:line="360" w:lineRule="auto"/>
        <w:rPr>
          <w:rFonts w:ascii="Arial" w:hAnsi="Arial" w:cs="Arial"/>
          <w:sz w:val="24"/>
          <w:szCs w:val="24"/>
        </w:rPr>
      </w:pPr>
    </w:p>
    <w:p w14:paraId="01F64D90" w14:textId="344FBBFD" w:rsidR="00236257" w:rsidRPr="00F46F42" w:rsidRDefault="007C5D73" w:rsidP="00F46F42">
      <w:pPr>
        <w:pStyle w:val="Heading2"/>
        <w:spacing w:line="360" w:lineRule="auto"/>
        <w:rPr>
          <w:rFonts w:ascii="Arial" w:hAnsi="Arial" w:cs="Arial"/>
          <w:sz w:val="24"/>
          <w:szCs w:val="24"/>
        </w:rPr>
      </w:pPr>
      <w:r w:rsidRPr="00F46F42">
        <w:rPr>
          <w:rFonts w:ascii="Arial" w:hAnsi="Arial" w:cs="Arial"/>
          <w:sz w:val="24"/>
          <w:szCs w:val="24"/>
        </w:rPr>
        <w:t xml:space="preserve">5b. </w:t>
      </w:r>
      <w:r w:rsidR="00236257" w:rsidRPr="00F46F42">
        <w:rPr>
          <w:rFonts w:ascii="Arial" w:hAnsi="Arial" w:cs="Arial"/>
          <w:sz w:val="24"/>
          <w:szCs w:val="24"/>
        </w:rPr>
        <w:t>Unit Improvement Questions</w:t>
      </w:r>
      <w:r w:rsidR="00A02729" w:rsidRPr="00F46F42">
        <w:rPr>
          <w:rFonts w:ascii="Arial" w:hAnsi="Arial" w:cs="Arial"/>
          <w:sz w:val="24"/>
          <w:szCs w:val="24"/>
        </w:rPr>
        <w:t xml:space="preserve"> for recommendation 5</w:t>
      </w:r>
      <w:r w:rsidR="00236257" w:rsidRPr="00F46F42">
        <w:rPr>
          <w:rFonts w:ascii="Arial" w:hAnsi="Arial" w:cs="Arial"/>
          <w:sz w:val="24"/>
          <w:szCs w:val="24"/>
        </w:rPr>
        <w:t>:</w:t>
      </w:r>
    </w:p>
    <w:p w14:paraId="63AB4F11" w14:textId="77777777" w:rsidR="007E5CE0" w:rsidRPr="00F04C12" w:rsidRDefault="007E5CE0" w:rsidP="007E5CE0">
      <w:pPr>
        <w:spacing w:after="0" w:line="240" w:lineRule="auto"/>
        <w:rPr>
          <w:rFonts w:ascii="Arial" w:eastAsia="Times New Roman" w:hAnsi="Arial" w:cs="Arial"/>
          <w:lang w:eastAsia="en-GB"/>
        </w:rPr>
      </w:pPr>
      <w:r w:rsidRPr="00F04C12">
        <w:rPr>
          <w:rFonts w:ascii="Arial" w:eastAsia="Times New Roman" w:hAnsi="Arial" w:cs="Arial"/>
          <w:lang w:eastAsia="en-GB"/>
        </w:rPr>
        <w:t>Please use the following to answer this section:</w:t>
      </w:r>
    </w:p>
    <w:p w14:paraId="3E052D19" w14:textId="77777777" w:rsidR="007E5CE0" w:rsidRPr="00EC7FDC" w:rsidRDefault="007E5CE0" w:rsidP="007E5CE0">
      <w:pPr>
        <w:numPr>
          <w:ilvl w:val="0"/>
          <w:numId w:val="10"/>
        </w:numPr>
        <w:spacing w:before="100" w:beforeAutospacing="1" w:after="100" w:afterAutospacing="1" w:line="240" w:lineRule="auto"/>
        <w:rPr>
          <w:rFonts w:ascii="Arial" w:eastAsia="Times New Roman" w:hAnsi="Arial" w:cs="Arial"/>
          <w:color w:val="000000"/>
          <w:lang w:eastAsia="en-GB"/>
        </w:rPr>
      </w:pPr>
      <w:r w:rsidRPr="00EC7FDC">
        <w:rPr>
          <w:rFonts w:ascii="Arial" w:eastAsia="Times New Roman" w:hAnsi="Arial" w:cs="Arial"/>
          <w:color w:val="000000"/>
          <w:lang w:eastAsia="en-GB"/>
        </w:rPr>
        <w:t>With regards to this recommendation, what are our ideas and plan of action.</w:t>
      </w:r>
    </w:p>
    <w:p w14:paraId="679FDD77" w14:textId="77777777" w:rsidR="007E5CE0" w:rsidRPr="008C08EF" w:rsidRDefault="007E5CE0" w:rsidP="007E5CE0">
      <w:pPr>
        <w:numPr>
          <w:ilvl w:val="0"/>
          <w:numId w:val="10"/>
        </w:numPr>
        <w:spacing w:before="100" w:beforeAutospacing="1" w:after="100" w:afterAutospacing="1"/>
        <w:rPr>
          <w:rFonts w:ascii="Arial" w:eastAsia="Times New Roman" w:hAnsi="Arial" w:cs="Arial"/>
          <w:lang w:eastAsia="en-GB"/>
        </w:rPr>
      </w:pPr>
      <w:r w:rsidRPr="00F04C12">
        <w:rPr>
          <w:rFonts w:ascii="Arial" w:eastAsia="Times New Roman" w:hAnsi="Arial" w:cs="Arial"/>
          <w:lang w:eastAsia="en-GB"/>
        </w:rPr>
        <w:t xml:space="preserve">Who is </w:t>
      </w:r>
      <w:proofErr w:type="gramStart"/>
      <w:r w:rsidRPr="00F04C12">
        <w:rPr>
          <w:rFonts w:ascii="Arial" w:eastAsia="Times New Roman" w:hAnsi="Arial" w:cs="Arial"/>
          <w:lang w:eastAsia="en-GB"/>
        </w:rPr>
        <w:t>responsible.</w:t>
      </w:r>
      <w:proofErr w:type="gramEnd"/>
    </w:p>
    <w:p w14:paraId="7AFFFFB5" w14:textId="77777777" w:rsidR="007E5CE0" w:rsidRPr="008C08EF" w:rsidRDefault="007E5CE0" w:rsidP="007E5CE0">
      <w:pPr>
        <w:numPr>
          <w:ilvl w:val="0"/>
          <w:numId w:val="10"/>
        </w:numPr>
        <w:spacing w:before="100" w:beforeAutospacing="1" w:after="100" w:afterAutospacing="1" w:line="240" w:lineRule="auto"/>
        <w:rPr>
          <w:rFonts w:ascii="Arial" w:eastAsia="Times New Roman" w:hAnsi="Arial" w:cs="Arial"/>
          <w:lang w:eastAsia="en-GB"/>
        </w:rPr>
      </w:pPr>
      <w:r w:rsidRPr="00F04C12">
        <w:rPr>
          <w:rFonts w:ascii="Arial" w:eastAsia="Times New Roman" w:hAnsi="Arial" w:cs="Arial"/>
          <w:lang w:eastAsia="en-GB"/>
        </w:rPr>
        <w:t>Review date.</w:t>
      </w:r>
    </w:p>
    <w:p w14:paraId="4A01CF05" w14:textId="77777777" w:rsidR="007E5CE0" w:rsidRPr="008C08EF" w:rsidRDefault="007E5CE0" w:rsidP="007E5CE0">
      <w:pPr>
        <w:pStyle w:val="Heading1"/>
        <w:spacing w:line="360" w:lineRule="auto"/>
        <w:rPr>
          <w:rFonts w:ascii="Arial" w:hAnsi="Arial" w:cs="Arial"/>
          <w:sz w:val="22"/>
          <w:szCs w:val="22"/>
        </w:rPr>
      </w:pPr>
      <w:r w:rsidRPr="008C08EF">
        <w:rPr>
          <w:rFonts w:ascii="Arial" w:hAnsi="Arial" w:cs="Arial"/>
          <w:noProof/>
          <w:sz w:val="22"/>
          <w:szCs w:val="22"/>
        </w:rPr>
        <mc:AlternateContent>
          <mc:Choice Requires="wps">
            <w:drawing>
              <wp:anchor distT="0" distB="0" distL="114300" distR="114300" simplePos="0" relativeHeight="251658247" behindDoc="0" locked="0" layoutInCell="1" allowOverlap="1" wp14:anchorId="563918A2" wp14:editId="6772E307">
                <wp:simplePos x="0" y="0"/>
                <wp:positionH relativeFrom="column">
                  <wp:posOffset>15240</wp:posOffset>
                </wp:positionH>
                <wp:positionV relativeFrom="paragraph">
                  <wp:posOffset>92075</wp:posOffset>
                </wp:positionV>
                <wp:extent cx="8115300" cy="3848100"/>
                <wp:effectExtent l="0" t="0" r="19050" b="19050"/>
                <wp:wrapNone/>
                <wp:docPr id="10" name="Text Box 10"/>
                <wp:cNvGraphicFramePr/>
                <a:graphic xmlns:a="http://schemas.openxmlformats.org/drawingml/2006/main">
                  <a:graphicData uri="http://schemas.microsoft.com/office/word/2010/wordprocessingShape">
                    <wps:wsp>
                      <wps:cNvSpPr txBox="1"/>
                      <wps:spPr>
                        <a:xfrm>
                          <a:off x="0" y="0"/>
                          <a:ext cx="8115300" cy="3848100"/>
                        </a:xfrm>
                        <a:prstGeom prst="rect">
                          <a:avLst/>
                        </a:prstGeom>
                        <a:solidFill>
                          <a:schemeClr val="lt1"/>
                        </a:solidFill>
                        <a:ln w="6350">
                          <a:solidFill>
                            <a:prstClr val="black"/>
                          </a:solidFill>
                        </a:ln>
                      </wps:spPr>
                      <wps:txbx>
                        <w:txbxContent>
                          <w:p w14:paraId="69971270" w14:textId="77777777" w:rsidR="007E5CE0" w:rsidRPr="008C08EF" w:rsidRDefault="007E5CE0" w:rsidP="007E5CE0">
                            <w:pPr>
                              <w:rPr>
                                <w:rFonts w:ascii="Arial" w:hAnsi="Arial" w:cs="Arial"/>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63918A2" id="Text Box 10" o:spid="_x0000_s1032" type="#_x0000_t202" style="position:absolute;margin-left:1.2pt;margin-top:7.25pt;width:639pt;height:303pt;z-index:25165824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DOJCTwIAAKsEAAAOAAAAZHJzL2Uyb0RvYy54bWysVMFuGjEQvVfqP1i+N8sGQgnKElEiqkpR&#10;EolUORuvN6zq9bi2YTf9+j57gZC0p6oX45l5+zzzZoar667RbKecr8kUPD8bcKaMpLI2zwX//rj8&#10;NOHMB2FKocmogr8oz69nHz9ctXaqzmlDulSOgcT4aWsLvgnBTrPMy41qhD8jqwyCFblGBJjuOSud&#10;aMHe6Ox8MBhnLbnSOpLKe3hv+iCfJf6qUjLcV5VXgemCI7eQTpfOdTyz2ZWYPjthN7XcpyH+IYtG&#10;1AaPHqluRBBs6+o/qJpaOvJUhTNJTUZVVUuVakA1+eBdNauNsCrVAnG8Pcrk/x+tvNs9OFaX6B3k&#10;MaJBjx5VF9gX6hhc0Ke1fgrYygIYOviBPfg9nLHsrnJN/EVBDHFQvRzVjWwSzkmeXwwHCEnEhpPR&#10;JIcB/uz1c+t8+KqoYfFScIf2JVXF7taHHnqAxNc86bpc1lonI46MWmjHdgLN1iElCfI3KG1YW/Dx&#10;8GKQiN/EIvXx+7UW8sc+vRMU+LRBzlGUvvh4C926SyKOD8KsqXyBXo76ifNWLmvQ3wofHoTDiEEH&#10;rE24x1FpQk60v3G2Iffrb/6IR+cR5azFyBbc/9wKpzjT3wxm4jIfjUAbkjG6+HwOw51G1qcRs20W&#10;BKFyLKiV6RrxQR+ulaPmCds1j68iJIzE2wUPh+si9IuE7ZRqPk8gTLUV4dasrIzUsTFR1sfuSTi7&#10;b2vARNzRYbjF9F13e2z80tB8G6iqU+ujzr2qe/mxEWl49tsbV+7UTqjX/5jZbwAAAP//AwBQSwME&#10;FAAGAAgAAAAhANwHq4zbAAAACQEAAA8AAABkcnMvZG93bnJldi54bWxMj8FOwzAQRO9I/IO1SNyo&#10;TdRWIcSpABUunGgR523s2haxHdluGv6e7QmOOzOafdNuZj+wSafsYpBwvxDAdOijcsFI+Ny/3tXA&#10;csGgcIhBS/jRGTbd9VWLjYrn8KGnXTGMSkJuUIItZWw4z73VHvMijjqQd4zJY6EzGa4SnqncD7wS&#10;Ys09ukAfLI76xer+e3fyErbP5sH0NSa7rZVz0/x1fDdvUt7ezE+PwIqey18YLviEDh0xHeIpqMwG&#10;CdWSgiQvV8AudlULUg4S1pVYAe9a/n9B9wsAAP//AwBQSwECLQAUAAYACAAAACEAtoM4kv4AAADh&#10;AQAAEwAAAAAAAAAAAAAAAAAAAAAAW0NvbnRlbnRfVHlwZXNdLnhtbFBLAQItABQABgAIAAAAIQA4&#10;/SH/1gAAAJQBAAALAAAAAAAAAAAAAAAAAC8BAABfcmVscy8ucmVsc1BLAQItABQABgAIAAAAIQCz&#10;DOJCTwIAAKsEAAAOAAAAAAAAAAAAAAAAAC4CAABkcnMvZTJvRG9jLnhtbFBLAQItABQABgAIAAAA&#10;IQDcB6uM2wAAAAkBAAAPAAAAAAAAAAAAAAAAAKkEAABkcnMvZG93bnJldi54bWxQSwUGAAAAAAQA&#10;BADzAAAAsQUAAAAA&#10;" fillcolor="white [3201]" strokeweight=".5pt">
                <v:textbox>
                  <w:txbxContent>
                    <w:p w14:paraId="69971270" w14:textId="77777777" w:rsidR="007E5CE0" w:rsidRPr="008C08EF" w:rsidRDefault="007E5CE0" w:rsidP="007E5CE0">
                      <w:pPr>
                        <w:rPr>
                          <w:rFonts w:ascii="Arial" w:hAnsi="Arial" w:cs="Arial"/>
                        </w:rPr>
                      </w:pPr>
                    </w:p>
                  </w:txbxContent>
                </v:textbox>
              </v:shape>
            </w:pict>
          </mc:Fallback>
        </mc:AlternateContent>
      </w:r>
    </w:p>
    <w:p w14:paraId="426FCDDB" w14:textId="77777777" w:rsidR="007E5CE0" w:rsidRPr="008C08EF" w:rsidRDefault="007E5CE0" w:rsidP="007E5CE0">
      <w:pPr>
        <w:rPr>
          <w:rFonts w:ascii="Arial" w:hAnsi="Arial" w:cs="Arial"/>
        </w:rPr>
      </w:pPr>
    </w:p>
    <w:p w14:paraId="21CF5085" w14:textId="77777777" w:rsidR="00CB2EDD" w:rsidRPr="00F46F42" w:rsidRDefault="00CB2EDD" w:rsidP="00F46F42">
      <w:pPr>
        <w:spacing w:line="360" w:lineRule="auto"/>
        <w:rPr>
          <w:rFonts w:ascii="Arial" w:hAnsi="Arial" w:cs="Arial"/>
          <w:sz w:val="24"/>
          <w:szCs w:val="24"/>
        </w:rPr>
      </w:pPr>
    </w:p>
    <w:p w14:paraId="50BD3463" w14:textId="058F91C9" w:rsidR="009F0B2B" w:rsidRDefault="009F0B2B" w:rsidP="00F46F42">
      <w:pPr>
        <w:spacing w:line="360" w:lineRule="auto"/>
        <w:rPr>
          <w:rFonts w:ascii="Arial" w:hAnsi="Arial" w:cs="Arial"/>
          <w:sz w:val="24"/>
          <w:szCs w:val="24"/>
        </w:rPr>
      </w:pPr>
    </w:p>
    <w:p w14:paraId="6923B126" w14:textId="77777777" w:rsidR="007E5CE0" w:rsidRDefault="007E5CE0" w:rsidP="00F46F42">
      <w:pPr>
        <w:spacing w:line="360" w:lineRule="auto"/>
        <w:rPr>
          <w:rFonts w:ascii="Arial" w:hAnsi="Arial" w:cs="Arial"/>
          <w:sz w:val="24"/>
          <w:szCs w:val="24"/>
        </w:rPr>
      </w:pPr>
    </w:p>
    <w:p w14:paraId="28D2111F" w14:textId="77777777" w:rsidR="007E5CE0" w:rsidRDefault="007E5CE0" w:rsidP="00F46F42">
      <w:pPr>
        <w:spacing w:line="360" w:lineRule="auto"/>
        <w:rPr>
          <w:rFonts w:ascii="Arial" w:hAnsi="Arial" w:cs="Arial"/>
          <w:sz w:val="24"/>
          <w:szCs w:val="24"/>
        </w:rPr>
      </w:pPr>
    </w:p>
    <w:p w14:paraId="599D2BD1" w14:textId="77777777" w:rsidR="007E5CE0" w:rsidRDefault="007E5CE0" w:rsidP="00F46F42">
      <w:pPr>
        <w:spacing w:line="360" w:lineRule="auto"/>
        <w:rPr>
          <w:rFonts w:ascii="Arial" w:hAnsi="Arial" w:cs="Arial"/>
          <w:sz w:val="24"/>
          <w:szCs w:val="24"/>
        </w:rPr>
      </w:pPr>
    </w:p>
    <w:p w14:paraId="05A61162" w14:textId="77777777" w:rsidR="007E5CE0" w:rsidRDefault="007E5CE0" w:rsidP="00F46F42">
      <w:pPr>
        <w:spacing w:line="360" w:lineRule="auto"/>
        <w:rPr>
          <w:rFonts w:ascii="Arial" w:hAnsi="Arial" w:cs="Arial"/>
          <w:sz w:val="24"/>
          <w:szCs w:val="24"/>
        </w:rPr>
      </w:pPr>
    </w:p>
    <w:p w14:paraId="3E9C55D1" w14:textId="77777777" w:rsidR="007E5CE0" w:rsidRDefault="007E5CE0" w:rsidP="00F46F42">
      <w:pPr>
        <w:spacing w:line="360" w:lineRule="auto"/>
        <w:rPr>
          <w:rFonts w:ascii="Arial" w:hAnsi="Arial" w:cs="Arial"/>
          <w:sz w:val="24"/>
          <w:szCs w:val="24"/>
        </w:rPr>
      </w:pPr>
    </w:p>
    <w:p w14:paraId="05A79D6F" w14:textId="77777777" w:rsidR="007E5CE0" w:rsidRDefault="007E5CE0" w:rsidP="00F46F42">
      <w:pPr>
        <w:spacing w:line="360" w:lineRule="auto"/>
        <w:rPr>
          <w:rFonts w:ascii="Arial" w:hAnsi="Arial" w:cs="Arial"/>
          <w:sz w:val="24"/>
          <w:szCs w:val="24"/>
        </w:rPr>
      </w:pPr>
    </w:p>
    <w:p w14:paraId="2073817A" w14:textId="77777777" w:rsidR="007E5CE0" w:rsidRDefault="007E5CE0" w:rsidP="00F46F42">
      <w:pPr>
        <w:spacing w:line="360" w:lineRule="auto"/>
        <w:rPr>
          <w:rFonts w:ascii="Arial" w:hAnsi="Arial" w:cs="Arial"/>
          <w:sz w:val="24"/>
          <w:szCs w:val="24"/>
        </w:rPr>
      </w:pPr>
    </w:p>
    <w:p w14:paraId="10CF4270" w14:textId="77777777" w:rsidR="007E5CE0" w:rsidRDefault="007E5CE0" w:rsidP="00F46F42">
      <w:pPr>
        <w:spacing w:line="360" w:lineRule="auto"/>
        <w:rPr>
          <w:rFonts w:ascii="Arial" w:hAnsi="Arial" w:cs="Arial"/>
          <w:sz w:val="24"/>
          <w:szCs w:val="24"/>
        </w:rPr>
      </w:pPr>
    </w:p>
    <w:p w14:paraId="6FD87AFF" w14:textId="77777777" w:rsidR="009F0B2B" w:rsidRPr="00F46F42" w:rsidRDefault="009F0B2B" w:rsidP="00F46F42">
      <w:pPr>
        <w:spacing w:line="360" w:lineRule="auto"/>
        <w:rPr>
          <w:rFonts w:ascii="Arial" w:hAnsi="Arial" w:cs="Arial"/>
          <w:sz w:val="24"/>
          <w:szCs w:val="24"/>
        </w:rPr>
      </w:pPr>
    </w:p>
    <w:p w14:paraId="1265A37B" w14:textId="2FDC222F" w:rsidR="005E516D" w:rsidRPr="00FA3EED" w:rsidRDefault="00717C08" w:rsidP="00FA3EED">
      <w:pPr>
        <w:pStyle w:val="Heading1"/>
        <w:spacing w:line="360" w:lineRule="auto"/>
        <w:rPr>
          <w:rFonts w:ascii="Arial" w:eastAsia="Times New Roman" w:hAnsi="Arial" w:cs="Arial"/>
          <w:sz w:val="32"/>
          <w:szCs w:val="28"/>
          <w:lang w:eastAsia="en-GB"/>
        </w:rPr>
      </w:pPr>
      <w:r w:rsidRPr="00F46F42">
        <w:rPr>
          <w:rFonts w:ascii="Arial" w:hAnsi="Arial" w:cs="Arial"/>
          <w:sz w:val="32"/>
          <w:szCs w:val="28"/>
        </w:rPr>
        <w:t>Recommendation</w:t>
      </w:r>
      <w:r w:rsidRPr="00F46F42">
        <w:rPr>
          <w:rFonts w:ascii="Arial" w:eastAsia="Times New Roman" w:hAnsi="Arial" w:cs="Arial"/>
          <w:sz w:val="32"/>
          <w:szCs w:val="28"/>
          <w:lang w:eastAsia="en-GB"/>
        </w:rPr>
        <w:t xml:space="preserve"> 6</w:t>
      </w:r>
      <w:r w:rsidRPr="00F46F42">
        <w:rPr>
          <w:rFonts w:ascii="Arial" w:eastAsia="Times New Roman" w:hAnsi="Arial" w:cs="Arial"/>
          <w:i/>
          <w:iCs/>
          <w:sz w:val="32"/>
          <w:szCs w:val="28"/>
          <w:lang w:eastAsia="en-GB"/>
        </w:rPr>
        <w:t>:</w:t>
      </w:r>
      <w:r w:rsidRPr="00F46F42">
        <w:rPr>
          <w:rFonts w:ascii="Arial" w:eastAsia="Times New Roman" w:hAnsi="Arial" w:cs="Arial"/>
          <w:sz w:val="32"/>
          <w:szCs w:val="28"/>
          <w:lang w:eastAsia="en-GB"/>
        </w:rPr>
        <w:t xml:space="preserve"> </w:t>
      </w:r>
      <w:r w:rsidR="00930D3E" w:rsidRPr="00F46F42">
        <w:rPr>
          <w:rFonts w:ascii="Arial" w:eastAsia="Times New Roman" w:hAnsi="Arial" w:cs="Arial"/>
          <w:sz w:val="32"/>
          <w:szCs w:val="28"/>
          <w:lang w:eastAsia="en-GB"/>
        </w:rPr>
        <w:t>A safe and fit for purpose physical environment with both essential facilities for staff and infrastructure for patient care are essential to staff experience of work</w:t>
      </w:r>
      <w:r w:rsidR="00B46537" w:rsidRPr="00F46F42">
        <w:rPr>
          <w:rFonts w:ascii="Arial" w:eastAsia="Times New Roman" w:hAnsi="Arial" w:cs="Arial"/>
          <w:sz w:val="32"/>
          <w:szCs w:val="28"/>
          <w:lang w:eastAsia="en-GB"/>
        </w:rPr>
        <w:t>.</w:t>
      </w:r>
    </w:p>
    <w:p w14:paraId="2C264FF0" w14:textId="03251A4B" w:rsidR="008C37BF" w:rsidRPr="00F46F42" w:rsidRDefault="008C37BF" w:rsidP="00F46F42">
      <w:pPr>
        <w:pStyle w:val="Heading2"/>
        <w:spacing w:line="360" w:lineRule="auto"/>
        <w:rPr>
          <w:rFonts w:ascii="Arial" w:hAnsi="Arial" w:cs="Arial"/>
          <w:sz w:val="24"/>
          <w:szCs w:val="24"/>
        </w:rPr>
      </w:pPr>
      <w:r w:rsidRPr="00F46F42">
        <w:rPr>
          <w:rFonts w:ascii="Arial" w:hAnsi="Arial" w:cs="Arial"/>
          <w:sz w:val="24"/>
          <w:szCs w:val="24"/>
        </w:rPr>
        <w:t>Background</w:t>
      </w:r>
    </w:p>
    <w:p w14:paraId="7309D099" w14:textId="29D43F2F" w:rsidR="00AE1D05" w:rsidRPr="00F46F42" w:rsidRDefault="00565953" w:rsidP="00F46F42">
      <w:pPr>
        <w:spacing w:line="360" w:lineRule="auto"/>
        <w:rPr>
          <w:rFonts w:ascii="Arial" w:hAnsi="Arial" w:cs="Arial"/>
        </w:rPr>
      </w:pPr>
      <w:r w:rsidRPr="00F46F42">
        <w:rPr>
          <w:rFonts w:ascii="Arial" w:hAnsi="Arial" w:cs="Arial"/>
        </w:rPr>
        <w:t>Ensuring the good provision of adequate facilities for staff helps to highlight the value placed on them by the department, and by the wider organisation.</w:t>
      </w:r>
    </w:p>
    <w:p w14:paraId="7D928260" w14:textId="6E0AFE94" w:rsidR="00821E61" w:rsidRPr="00F46F42" w:rsidRDefault="00285CFC" w:rsidP="00F46F42">
      <w:pPr>
        <w:pStyle w:val="Heading2"/>
        <w:spacing w:line="360" w:lineRule="auto"/>
        <w:rPr>
          <w:rFonts w:ascii="Arial" w:hAnsi="Arial" w:cs="Arial"/>
          <w:sz w:val="24"/>
          <w:szCs w:val="24"/>
        </w:rPr>
      </w:pPr>
      <w:r w:rsidRPr="00F46F42">
        <w:rPr>
          <w:rFonts w:ascii="Arial" w:hAnsi="Arial" w:cs="Arial"/>
          <w:sz w:val="24"/>
          <w:szCs w:val="24"/>
        </w:rPr>
        <w:t>6</w:t>
      </w:r>
      <w:r w:rsidR="00AE1D05" w:rsidRPr="00F46F42">
        <w:rPr>
          <w:rFonts w:ascii="Arial" w:hAnsi="Arial" w:cs="Arial"/>
          <w:sz w:val="24"/>
          <w:szCs w:val="24"/>
        </w:rPr>
        <w:t xml:space="preserve">a. </w:t>
      </w:r>
      <w:r w:rsidR="005E516D" w:rsidRPr="00F46F42">
        <w:rPr>
          <w:rFonts w:ascii="Arial" w:hAnsi="Arial" w:cs="Arial"/>
          <w:sz w:val="24"/>
          <w:szCs w:val="24"/>
        </w:rPr>
        <w:t>Assurance Tool for Recommendation 6</w:t>
      </w:r>
    </w:p>
    <w:tbl>
      <w:tblPr>
        <w:tblW w:w="13943" w:type="dxa"/>
        <w:tblInd w:w="10" w:type="dxa"/>
        <w:tblBorders>
          <w:top w:val="single" w:sz="4" w:space="0" w:color="060644"/>
          <w:left w:val="single" w:sz="4" w:space="0" w:color="060644"/>
          <w:bottom w:val="single" w:sz="4" w:space="0" w:color="060644"/>
          <w:right w:val="single" w:sz="4" w:space="0" w:color="060644"/>
          <w:insideH w:val="single" w:sz="4" w:space="0" w:color="060644"/>
          <w:insideV w:val="single" w:sz="4" w:space="0" w:color="060644"/>
        </w:tblBorders>
        <w:tblLayout w:type="fixed"/>
        <w:tblLook w:val="04A0" w:firstRow="1" w:lastRow="0" w:firstColumn="1" w:lastColumn="0" w:noHBand="0" w:noVBand="1"/>
      </w:tblPr>
      <w:tblGrid>
        <w:gridCol w:w="841"/>
        <w:gridCol w:w="11907"/>
        <w:gridCol w:w="1195"/>
      </w:tblGrid>
      <w:tr w:rsidR="00DB05FD" w:rsidRPr="00F46F42" w14:paraId="0E1E3B46" w14:textId="77777777" w:rsidTr="005C63D5">
        <w:trPr>
          <w:trHeight w:val="839"/>
        </w:trPr>
        <w:tc>
          <w:tcPr>
            <w:tcW w:w="841" w:type="dxa"/>
            <w:shd w:val="clear" w:color="auto" w:fill="auto"/>
            <w:noWrap/>
            <w:vAlign w:val="center"/>
            <w:hideMark/>
          </w:tcPr>
          <w:p w14:paraId="2C14C8D2" w14:textId="77777777" w:rsidR="00DB05FD" w:rsidRPr="00F46F42" w:rsidRDefault="00DB05FD"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6.1</w:t>
            </w:r>
          </w:p>
        </w:tc>
        <w:tc>
          <w:tcPr>
            <w:tcW w:w="11907" w:type="dxa"/>
            <w:shd w:val="clear" w:color="auto" w:fill="auto"/>
            <w:noWrap/>
            <w:vAlign w:val="center"/>
            <w:hideMark/>
          </w:tcPr>
          <w:p w14:paraId="3468DAF5" w14:textId="54FB843B" w:rsidR="00DB05FD" w:rsidRPr="00F46F42" w:rsidRDefault="00247B6C"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SOCIAL SPACES:</w:t>
            </w:r>
            <w:r w:rsidRPr="00F46F42">
              <w:rPr>
                <w:rFonts w:ascii="Arial" w:eastAsia="Times New Roman" w:hAnsi="Arial" w:cs="Arial"/>
                <w:color w:val="000000"/>
                <w:lang w:eastAsia="en-GB"/>
              </w:rPr>
              <w:t xml:space="preserve"> </w:t>
            </w:r>
            <w:r w:rsidR="00DB05FD" w:rsidRPr="00F46F42">
              <w:rPr>
                <w:rFonts w:ascii="Arial" w:eastAsia="Times New Roman" w:hAnsi="Arial" w:cs="Arial"/>
                <w:color w:val="000000"/>
                <w:lang w:eastAsia="en-GB"/>
              </w:rPr>
              <w:t xml:space="preserve">Clean, </w:t>
            </w:r>
            <w:r w:rsidR="002010CF" w:rsidRPr="00F46F42">
              <w:rPr>
                <w:rFonts w:ascii="Arial" w:eastAsia="Times New Roman" w:hAnsi="Arial" w:cs="Arial"/>
                <w:color w:val="000000"/>
                <w:lang w:eastAsia="en-GB"/>
              </w:rPr>
              <w:t>comfortable,</w:t>
            </w:r>
            <w:r w:rsidR="00DB05FD" w:rsidRPr="00F46F42">
              <w:rPr>
                <w:rFonts w:ascii="Arial" w:eastAsia="Times New Roman" w:hAnsi="Arial" w:cs="Arial"/>
                <w:color w:val="000000"/>
                <w:lang w:eastAsia="en-GB"/>
              </w:rPr>
              <w:t xml:space="preserve"> and well looked after social areas are available</w:t>
            </w:r>
          </w:p>
        </w:tc>
        <w:sdt>
          <w:sdtPr>
            <w:rPr>
              <w:rFonts w:ascii="Arial" w:eastAsia="Times New Roman" w:hAnsi="Arial" w:cs="Arial"/>
              <w:color w:val="000000"/>
              <w:lang w:eastAsia="en-GB"/>
            </w:rPr>
            <w:alias w:val="Self Assessment"/>
            <w:tag w:val="Self Assessment"/>
            <w:id w:val="-1412241292"/>
            <w:placeholder>
              <w:docPart w:val="A5566AD75ACE46E29C09531E4BE015EC"/>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35A4CB76" w14:textId="6851FB91" w:rsidR="00DB05FD" w:rsidRPr="00F46F42" w:rsidRDefault="00DB05FD"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DB05FD" w:rsidRPr="00F46F42" w14:paraId="52BB0537" w14:textId="77777777" w:rsidTr="005C63D5">
        <w:trPr>
          <w:trHeight w:val="839"/>
        </w:trPr>
        <w:tc>
          <w:tcPr>
            <w:tcW w:w="841" w:type="dxa"/>
            <w:shd w:val="clear" w:color="auto" w:fill="auto"/>
            <w:noWrap/>
            <w:vAlign w:val="center"/>
            <w:hideMark/>
          </w:tcPr>
          <w:p w14:paraId="38D491E5" w14:textId="77777777" w:rsidR="00DB05FD" w:rsidRPr="00F46F42" w:rsidRDefault="00DB05FD"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6.2</w:t>
            </w:r>
          </w:p>
        </w:tc>
        <w:tc>
          <w:tcPr>
            <w:tcW w:w="11907" w:type="dxa"/>
            <w:shd w:val="clear" w:color="auto" w:fill="auto"/>
            <w:noWrap/>
            <w:vAlign w:val="center"/>
            <w:hideMark/>
          </w:tcPr>
          <w:p w14:paraId="4DEDD123" w14:textId="45AC926D" w:rsidR="00DB05FD" w:rsidRPr="00F46F42" w:rsidRDefault="00247B6C"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REST AND CHANGING:</w:t>
            </w:r>
            <w:r w:rsidRPr="00F46F42">
              <w:rPr>
                <w:rFonts w:ascii="Arial" w:eastAsia="Times New Roman" w:hAnsi="Arial" w:cs="Arial"/>
                <w:color w:val="000000"/>
                <w:lang w:eastAsia="en-GB"/>
              </w:rPr>
              <w:t xml:space="preserve"> R</w:t>
            </w:r>
            <w:r w:rsidR="00DB05FD" w:rsidRPr="00F46F42">
              <w:rPr>
                <w:rFonts w:ascii="Arial" w:eastAsia="Times New Roman" w:hAnsi="Arial" w:cs="Arial"/>
                <w:color w:val="000000"/>
                <w:lang w:eastAsia="en-GB"/>
              </w:rPr>
              <w:t>est and showering/changing facilities are provided</w:t>
            </w:r>
          </w:p>
        </w:tc>
        <w:sdt>
          <w:sdtPr>
            <w:rPr>
              <w:rFonts w:ascii="Arial" w:eastAsia="Times New Roman" w:hAnsi="Arial" w:cs="Arial"/>
              <w:color w:val="000000"/>
              <w:lang w:eastAsia="en-GB"/>
            </w:rPr>
            <w:alias w:val="Self Assessment"/>
            <w:tag w:val="Self Assessment"/>
            <w:id w:val="311298996"/>
            <w:placeholder>
              <w:docPart w:val="5ED0580629CA43F5BE7F29E766F7D174"/>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377D087A" w14:textId="27CC34E7" w:rsidR="00DB05FD" w:rsidRPr="00F46F42" w:rsidRDefault="00DB05FD"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DB05FD" w:rsidRPr="00F46F42" w14:paraId="684972AF" w14:textId="77777777" w:rsidTr="005C63D5">
        <w:trPr>
          <w:trHeight w:val="839"/>
        </w:trPr>
        <w:tc>
          <w:tcPr>
            <w:tcW w:w="841" w:type="dxa"/>
            <w:shd w:val="clear" w:color="auto" w:fill="auto"/>
            <w:noWrap/>
            <w:vAlign w:val="center"/>
            <w:hideMark/>
          </w:tcPr>
          <w:p w14:paraId="6BC3E119" w14:textId="77777777" w:rsidR="00DB05FD" w:rsidRPr="00F46F42" w:rsidRDefault="00DB05FD"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6.3</w:t>
            </w:r>
          </w:p>
        </w:tc>
        <w:tc>
          <w:tcPr>
            <w:tcW w:w="11907" w:type="dxa"/>
            <w:shd w:val="clear" w:color="auto" w:fill="auto"/>
            <w:noWrap/>
            <w:vAlign w:val="center"/>
            <w:hideMark/>
          </w:tcPr>
          <w:p w14:paraId="549F7F48" w14:textId="4ADE3F8B" w:rsidR="00DB05FD" w:rsidRPr="00F46F42" w:rsidRDefault="00285CFC"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LIGHT:</w:t>
            </w:r>
            <w:r w:rsidRPr="00F46F42">
              <w:rPr>
                <w:rFonts w:ascii="Arial" w:eastAsia="Times New Roman" w:hAnsi="Arial" w:cs="Arial"/>
                <w:color w:val="000000"/>
                <w:lang w:eastAsia="en-GB"/>
              </w:rPr>
              <w:t xml:space="preserve"> </w:t>
            </w:r>
            <w:r w:rsidR="00DB05FD" w:rsidRPr="00F46F42">
              <w:rPr>
                <w:rFonts w:ascii="Arial" w:eastAsia="Times New Roman" w:hAnsi="Arial" w:cs="Arial"/>
                <w:color w:val="000000"/>
                <w:lang w:eastAsia="en-GB"/>
              </w:rPr>
              <w:t>All users of the service have access to natural light</w:t>
            </w:r>
          </w:p>
        </w:tc>
        <w:sdt>
          <w:sdtPr>
            <w:rPr>
              <w:rFonts w:ascii="Arial" w:eastAsia="Times New Roman" w:hAnsi="Arial" w:cs="Arial"/>
              <w:color w:val="000000"/>
              <w:lang w:eastAsia="en-GB"/>
            </w:rPr>
            <w:alias w:val="Self Assessment"/>
            <w:tag w:val="Self Assessment"/>
            <w:id w:val="1709146623"/>
            <w:placeholder>
              <w:docPart w:val="F73AB1C165C64B77AEAA461EB600CCEC"/>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05E2C919" w14:textId="3B0BFD65" w:rsidR="00DB05FD" w:rsidRPr="00F46F42" w:rsidRDefault="00DB05FD"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DB05FD" w:rsidRPr="00F46F42" w14:paraId="45F2C489" w14:textId="77777777" w:rsidTr="005C63D5">
        <w:trPr>
          <w:trHeight w:val="839"/>
        </w:trPr>
        <w:tc>
          <w:tcPr>
            <w:tcW w:w="841" w:type="dxa"/>
            <w:shd w:val="clear" w:color="auto" w:fill="auto"/>
            <w:noWrap/>
            <w:vAlign w:val="center"/>
            <w:hideMark/>
          </w:tcPr>
          <w:p w14:paraId="64C1A306" w14:textId="77777777" w:rsidR="00DB05FD" w:rsidRPr="00F46F42" w:rsidRDefault="00DB05FD"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6.4</w:t>
            </w:r>
          </w:p>
        </w:tc>
        <w:tc>
          <w:tcPr>
            <w:tcW w:w="11907" w:type="dxa"/>
            <w:shd w:val="clear" w:color="auto" w:fill="auto"/>
            <w:noWrap/>
            <w:vAlign w:val="center"/>
            <w:hideMark/>
          </w:tcPr>
          <w:p w14:paraId="73981C41" w14:textId="182B095F" w:rsidR="00DB05FD" w:rsidRPr="00F46F42" w:rsidRDefault="00247B6C"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 xml:space="preserve">MEETING </w:t>
            </w:r>
            <w:r w:rsidR="00285CFC" w:rsidRPr="00F46F42">
              <w:rPr>
                <w:rFonts w:ascii="Arial" w:eastAsia="Times New Roman" w:hAnsi="Arial" w:cs="Arial"/>
                <w:b/>
                <w:bCs/>
                <w:color w:val="000000"/>
                <w:lang w:eastAsia="en-GB"/>
              </w:rPr>
              <w:t>SPACES:</w:t>
            </w:r>
            <w:r w:rsidR="00285CFC" w:rsidRPr="00F46F42">
              <w:rPr>
                <w:rFonts w:ascii="Arial" w:eastAsia="Times New Roman" w:hAnsi="Arial" w:cs="Arial"/>
                <w:color w:val="000000"/>
                <w:lang w:eastAsia="en-GB"/>
              </w:rPr>
              <w:t xml:space="preserve"> </w:t>
            </w:r>
            <w:r w:rsidR="00DB05FD" w:rsidRPr="00F46F42">
              <w:rPr>
                <w:rFonts w:ascii="Arial" w:eastAsia="Times New Roman" w:hAnsi="Arial" w:cs="Arial"/>
                <w:color w:val="000000"/>
                <w:lang w:eastAsia="en-GB"/>
              </w:rPr>
              <w:t xml:space="preserve">All users of the service (patients, </w:t>
            </w:r>
            <w:r w:rsidR="002010CF" w:rsidRPr="00F46F42">
              <w:rPr>
                <w:rFonts w:ascii="Arial" w:eastAsia="Times New Roman" w:hAnsi="Arial" w:cs="Arial"/>
                <w:color w:val="000000"/>
                <w:lang w:eastAsia="en-GB"/>
              </w:rPr>
              <w:t>visitors,</w:t>
            </w:r>
            <w:r w:rsidR="00DB05FD" w:rsidRPr="00F46F42">
              <w:rPr>
                <w:rFonts w:ascii="Arial" w:eastAsia="Times New Roman" w:hAnsi="Arial" w:cs="Arial"/>
                <w:color w:val="000000"/>
                <w:lang w:eastAsia="en-GB"/>
              </w:rPr>
              <w:t xml:space="preserve"> and staff) have access to formal and informal spaces to come together (staff rooms and education/meeting rooms, family rooms)</w:t>
            </w:r>
          </w:p>
        </w:tc>
        <w:sdt>
          <w:sdtPr>
            <w:rPr>
              <w:rFonts w:ascii="Arial" w:eastAsia="Times New Roman" w:hAnsi="Arial" w:cs="Arial"/>
              <w:color w:val="000000"/>
              <w:lang w:eastAsia="en-GB"/>
            </w:rPr>
            <w:alias w:val="Self Assessment"/>
            <w:tag w:val="Self Assessment"/>
            <w:id w:val="-575363008"/>
            <w:placeholder>
              <w:docPart w:val="5D5FE86BD17F4B8B9EF7EEE9F92BC246"/>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2D80EC37" w14:textId="7D754240" w:rsidR="00DB05FD" w:rsidRPr="00F46F42" w:rsidRDefault="00DB05FD"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bl>
    <w:p w14:paraId="5A6217F0" w14:textId="77777777" w:rsidR="00AE1D05" w:rsidRPr="00F46F42" w:rsidRDefault="00AE1D05" w:rsidP="00F46F42">
      <w:pPr>
        <w:spacing w:line="360" w:lineRule="auto"/>
        <w:rPr>
          <w:rFonts w:ascii="Arial" w:hAnsi="Arial" w:cs="Arial"/>
          <w:sz w:val="24"/>
          <w:szCs w:val="24"/>
        </w:rPr>
      </w:pPr>
    </w:p>
    <w:p w14:paraId="330BA2A8" w14:textId="71B1C298" w:rsidR="00CB2EDD" w:rsidRPr="00F46F42" w:rsidRDefault="00A369A2" w:rsidP="00F46F42">
      <w:pPr>
        <w:spacing w:line="360" w:lineRule="auto"/>
        <w:rPr>
          <w:rFonts w:ascii="Arial" w:eastAsiaTheme="majorEastAsia" w:hAnsi="Arial" w:cs="Arial"/>
          <w:color w:val="007AC2"/>
          <w:sz w:val="24"/>
          <w:szCs w:val="24"/>
        </w:rPr>
      </w:pPr>
      <w:r w:rsidRPr="00F46F42">
        <w:rPr>
          <w:rFonts w:ascii="Arial" w:eastAsiaTheme="majorEastAsia" w:hAnsi="Arial" w:cs="Arial"/>
          <w:color w:val="007AC2"/>
          <w:sz w:val="24"/>
          <w:szCs w:val="24"/>
        </w:rPr>
        <w:br w:type="page"/>
      </w:r>
    </w:p>
    <w:p w14:paraId="67A71FFE" w14:textId="77B568EA" w:rsidR="00236257" w:rsidRPr="00F46F42" w:rsidRDefault="00BC3FE7" w:rsidP="00F46F42">
      <w:pPr>
        <w:pStyle w:val="Heading2"/>
        <w:spacing w:line="360" w:lineRule="auto"/>
        <w:rPr>
          <w:rFonts w:ascii="Arial" w:hAnsi="Arial" w:cs="Arial"/>
          <w:sz w:val="24"/>
          <w:szCs w:val="24"/>
        </w:rPr>
      </w:pPr>
      <w:r w:rsidRPr="00F46F42">
        <w:rPr>
          <w:rFonts w:ascii="Arial" w:hAnsi="Arial" w:cs="Arial"/>
          <w:sz w:val="24"/>
          <w:szCs w:val="24"/>
        </w:rPr>
        <w:t xml:space="preserve">6b. </w:t>
      </w:r>
      <w:r w:rsidR="00236257" w:rsidRPr="00F46F42">
        <w:rPr>
          <w:rFonts w:ascii="Arial" w:hAnsi="Arial" w:cs="Arial"/>
          <w:sz w:val="24"/>
          <w:szCs w:val="24"/>
        </w:rPr>
        <w:t>Unit Improvement Questions</w:t>
      </w:r>
      <w:r w:rsidR="00A02729" w:rsidRPr="00F46F42">
        <w:rPr>
          <w:rFonts w:ascii="Arial" w:hAnsi="Arial" w:cs="Arial"/>
          <w:sz w:val="24"/>
          <w:szCs w:val="24"/>
        </w:rPr>
        <w:t xml:space="preserve"> for recommendation 6</w:t>
      </w:r>
      <w:r w:rsidR="00236257" w:rsidRPr="00F46F42">
        <w:rPr>
          <w:rFonts w:ascii="Arial" w:hAnsi="Arial" w:cs="Arial"/>
          <w:sz w:val="24"/>
          <w:szCs w:val="24"/>
        </w:rPr>
        <w:t>:</w:t>
      </w:r>
    </w:p>
    <w:p w14:paraId="553FA2B3" w14:textId="77777777" w:rsidR="00FA3EED" w:rsidRPr="00F04C12" w:rsidRDefault="00FA3EED" w:rsidP="00FA3EED">
      <w:pPr>
        <w:spacing w:after="0" w:line="240" w:lineRule="auto"/>
        <w:rPr>
          <w:rFonts w:ascii="Arial" w:eastAsia="Times New Roman" w:hAnsi="Arial" w:cs="Arial"/>
          <w:lang w:eastAsia="en-GB"/>
        </w:rPr>
      </w:pPr>
      <w:r w:rsidRPr="00F04C12">
        <w:rPr>
          <w:rFonts w:ascii="Arial" w:eastAsia="Times New Roman" w:hAnsi="Arial" w:cs="Arial"/>
          <w:lang w:eastAsia="en-GB"/>
        </w:rPr>
        <w:t>Please use the following to answer this section:</w:t>
      </w:r>
    </w:p>
    <w:p w14:paraId="0551957B" w14:textId="77777777" w:rsidR="00FA3EED" w:rsidRPr="00EC7FDC" w:rsidRDefault="00FA3EED" w:rsidP="00FA3EED">
      <w:pPr>
        <w:numPr>
          <w:ilvl w:val="0"/>
          <w:numId w:val="10"/>
        </w:numPr>
        <w:spacing w:before="100" w:beforeAutospacing="1" w:after="100" w:afterAutospacing="1" w:line="240" w:lineRule="auto"/>
        <w:rPr>
          <w:rFonts w:ascii="Arial" w:eastAsia="Times New Roman" w:hAnsi="Arial" w:cs="Arial"/>
          <w:color w:val="000000"/>
          <w:lang w:eastAsia="en-GB"/>
        </w:rPr>
      </w:pPr>
      <w:r w:rsidRPr="00EC7FDC">
        <w:rPr>
          <w:rFonts w:ascii="Arial" w:eastAsia="Times New Roman" w:hAnsi="Arial" w:cs="Arial"/>
          <w:color w:val="000000"/>
          <w:lang w:eastAsia="en-GB"/>
        </w:rPr>
        <w:t>With regards to this recommendation, what are our ideas and plan of action.</w:t>
      </w:r>
    </w:p>
    <w:p w14:paraId="25E04B1B" w14:textId="77777777" w:rsidR="00FA3EED" w:rsidRPr="008C08EF" w:rsidRDefault="00FA3EED" w:rsidP="00FA3EED">
      <w:pPr>
        <w:numPr>
          <w:ilvl w:val="0"/>
          <w:numId w:val="10"/>
        </w:numPr>
        <w:spacing w:before="100" w:beforeAutospacing="1" w:after="100" w:afterAutospacing="1"/>
        <w:rPr>
          <w:rFonts w:ascii="Arial" w:eastAsia="Times New Roman" w:hAnsi="Arial" w:cs="Arial"/>
          <w:lang w:eastAsia="en-GB"/>
        </w:rPr>
      </w:pPr>
      <w:r w:rsidRPr="00F04C12">
        <w:rPr>
          <w:rFonts w:ascii="Arial" w:eastAsia="Times New Roman" w:hAnsi="Arial" w:cs="Arial"/>
          <w:lang w:eastAsia="en-GB"/>
        </w:rPr>
        <w:t xml:space="preserve">Who is </w:t>
      </w:r>
      <w:proofErr w:type="gramStart"/>
      <w:r w:rsidRPr="00F04C12">
        <w:rPr>
          <w:rFonts w:ascii="Arial" w:eastAsia="Times New Roman" w:hAnsi="Arial" w:cs="Arial"/>
          <w:lang w:eastAsia="en-GB"/>
        </w:rPr>
        <w:t>responsible.</w:t>
      </w:r>
      <w:proofErr w:type="gramEnd"/>
    </w:p>
    <w:p w14:paraId="28ADFFDC" w14:textId="77777777" w:rsidR="00FA3EED" w:rsidRPr="008C08EF" w:rsidRDefault="00FA3EED" w:rsidP="00FA3EED">
      <w:pPr>
        <w:numPr>
          <w:ilvl w:val="0"/>
          <w:numId w:val="10"/>
        </w:numPr>
        <w:spacing w:before="100" w:beforeAutospacing="1" w:after="100" w:afterAutospacing="1" w:line="240" w:lineRule="auto"/>
        <w:rPr>
          <w:rFonts w:ascii="Arial" w:eastAsia="Times New Roman" w:hAnsi="Arial" w:cs="Arial"/>
          <w:lang w:eastAsia="en-GB"/>
        </w:rPr>
      </w:pPr>
      <w:r w:rsidRPr="00F04C12">
        <w:rPr>
          <w:rFonts w:ascii="Arial" w:eastAsia="Times New Roman" w:hAnsi="Arial" w:cs="Arial"/>
          <w:lang w:eastAsia="en-GB"/>
        </w:rPr>
        <w:t>Review date.</w:t>
      </w:r>
    </w:p>
    <w:p w14:paraId="363D657A" w14:textId="77777777" w:rsidR="00FA3EED" w:rsidRPr="008C08EF" w:rsidRDefault="00FA3EED" w:rsidP="00FA3EED">
      <w:pPr>
        <w:pStyle w:val="Heading1"/>
        <w:spacing w:line="360" w:lineRule="auto"/>
        <w:rPr>
          <w:rFonts w:ascii="Arial" w:hAnsi="Arial" w:cs="Arial"/>
          <w:sz w:val="22"/>
          <w:szCs w:val="22"/>
        </w:rPr>
      </w:pPr>
      <w:r w:rsidRPr="008C08EF">
        <w:rPr>
          <w:rFonts w:ascii="Arial" w:hAnsi="Arial" w:cs="Arial"/>
          <w:noProof/>
          <w:sz w:val="22"/>
          <w:szCs w:val="22"/>
        </w:rPr>
        <mc:AlternateContent>
          <mc:Choice Requires="wps">
            <w:drawing>
              <wp:anchor distT="0" distB="0" distL="114300" distR="114300" simplePos="0" relativeHeight="251658248" behindDoc="0" locked="0" layoutInCell="1" allowOverlap="1" wp14:anchorId="57A9CF48" wp14:editId="2881F21F">
                <wp:simplePos x="0" y="0"/>
                <wp:positionH relativeFrom="column">
                  <wp:posOffset>15240</wp:posOffset>
                </wp:positionH>
                <wp:positionV relativeFrom="paragraph">
                  <wp:posOffset>92075</wp:posOffset>
                </wp:positionV>
                <wp:extent cx="8115300" cy="3848100"/>
                <wp:effectExtent l="0" t="0" r="19050" b="19050"/>
                <wp:wrapNone/>
                <wp:docPr id="11" name="Text Box 11"/>
                <wp:cNvGraphicFramePr/>
                <a:graphic xmlns:a="http://schemas.openxmlformats.org/drawingml/2006/main">
                  <a:graphicData uri="http://schemas.microsoft.com/office/word/2010/wordprocessingShape">
                    <wps:wsp>
                      <wps:cNvSpPr txBox="1"/>
                      <wps:spPr>
                        <a:xfrm>
                          <a:off x="0" y="0"/>
                          <a:ext cx="8115300" cy="3848100"/>
                        </a:xfrm>
                        <a:prstGeom prst="rect">
                          <a:avLst/>
                        </a:prstGeom>
                        <a:solidFill>
                          <a:schemeClr val="lt1"/>
                        </a:solidFill>
                        <a:ln w="6350">
                          <a:solidFill>
                            <a:prstClr val="black"/>
                          </a:solidFill>
                        </a:ln>
                      </wps:spPr>
                      <wps:txbx>
                        <w:txbxContent>
                          <w:p w14:paraId="06453C62" w14:textId="77777777" w:rsidR="00FA3EED" w:rsidRPr="008C08EF" w:rsidRDefault="00FA3EED" w:rsidP="00FA3EED">
                            <w:pPr>
                              <w:rPr>
                                <w:rFonts w:ascii="Arial" w:hAnsi="Arial" w:cs="Arial"/>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7A9CF48" id="Text Box 11" o:spid="_x0000_s1033" type="#_x0000_t202" style="position:absolute;margin-left:1.2pt;margin-top:7.25pt;width:639pt;height:303pt;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IRfFTwIAAKsEAAAOAAAAZHJzL2Uyb0RvYy54bWysVMFu2zAMvQ/YPwi6r47btM2COkXWIsOA&#10;oi2QDj0rstwYk0VNUmJnX78n2UnTbqdhF0Ukn5/IRzJX112j2VY5X5MpeH4y4kwZSWVtXgr+/Wnx&#10;acKZD8KUQpNRBd8pz69nHz9ctXaqTmlNulSOgcT4aWsLvg7BTrPMy7VqhD8hqwyCFblGBJjuJSud&#10;aMHe6Ox0NLrIWnKldSSV9/De9kE+S/xVpWR4qCqvAtMFR24hnS6dq3hmsysxfXHCrms5pCH+IYtG&#10;1AaPHqhuRRBs4+o/qJpaOvJUhRNJTUZVVUuVakA1+ehdNcu1sCrVAnG8Pcjk/x+tvN8+OlaX6F3O&#10;mRENevSkusC+UMfggj6t9VPAlhbA0MEP7N7v4Yxld5Vr4i8KYohD6d1B3cgm4Zzk+fnZCCGJ2Nlk&#10;PMlhgD97/dw6H74qali8FNyhfUlVsb3zoYfuIfE1T7ouF7XWyYgjo260Y1uBZuuQkgT5G5Q2rC34&#10;xdn5KBG/iUXqw/crLeSPIb0jFPi0Qc5RlL74eAvdqksiXu6FWVG5g16O+onzVi5q0N8JHx6Fw4hB&#10;B6xNeMBRaUJONNw4W5P79Td/xKPziHLWYmQL7n9uhFOc6W8GM/E5H4/jjCdjfH55CsMdR1bHEbNp&#10;bghCoe3ILl0jPuj9tXLUPGO75vFVhISReLvgYX+9Cf0iYTulms8TCFNtRbgzSysjdWxMlPWpexbO&#10;Dm0NmIh72g+3mL7rbo+NXxqabwJVdWp91LlXdZAfG5GGZ9jeuHLHdkK9/sfMfgMAAP//AwBQSwME&#10;FAAGAAgAAAAhANwHq4zbAAAACQEAAA8AAABkcnMvZG93bnJldi54bWxMj8FOwzAQRO9I/IO1SNyo&#10;TdRWIcSpABUunGgR523s2haxHdluGv6e7QmOOzOafdNuZj+wSafsYpBwvxDAdOijcsFI+Ny/3tXA&#10;csGgcIhBS/jRGTbd9VWLjYrn8KGnXTGMSkJuUIItZWw4z73VHvMijjqQd4zJY6EzGa4SnqncD7wS&#10;Ys09ukAfLI76xer+e3fyErbP5sH0NSa7rZVz0/x1fDdvUt7ezE+PwIqey18YLviEDh0xHeIpqMwG&#10;CdWSgiQvV8AudlULUg4S1pVYAe9a/n9B9wsAAP//AwBQSwECLQAUAAYACAAAACEAtoM4kv4AAADh&#10;AQAAEwAAAAAAAAAAAAAAAAAAAAAAW0NvbnRlbnRfVHlwZXNdLnhtbFBLAQItABQABgAIAAAAIQA4&#10;/SH/1gAAAJQBAAALAAAAAAAAAAAAAAAAAC8BAABfcmVscy8ucmVsc1BLAQItABQABgAIAAAAIQCK&#10;IRfFTwIAAKsEAAAOAAAAAAAAAAAAAAAAAC4CAABkcnMvZTJvRG9jLnhtbFBLAQItABQABgAIAAAA&#10;IQDcB6uM2wAAAAkBAAAPAAAAAAAAAAAAAAAAAKkEAABkcnMvZG93bnJldi54bWxQSwUGAAAAAAQA&#10;BADzAAAAsQUAAAAA&#10;" fillcolor="white [3201]" strokeweight=".5pt">
                <v:textbox>
                  <w:txbxContent>
                    <w:p w14:paraId="06453C62" w14:textId="77777777" w:rsidR="00FA3EED" w:rsidRPr="008C08EF" w:rsidRDefault="00FA3EED" w:rsidP="00FA3EED">
                      <w:pPr>
                        <w:rPr>
                          <w:rFonts w:ascii="Arial" w:hAnsi="Arial" w:cs="Arial"/>
                        </w:rPr>
                      </w:pPr>
                    </w:p>
                  </w:txbxContent>
                </v:textbox>
              </v:shape>
            </w:pict>
          </mc:Fallback>
        </mc:AlternateContent>
      </w:r>
    </w:p>
    <w:p w14:paraId="6C6AC8E4" w14:textId="77777777" w:rsidR="00FA3EED" w:rsidRPr="008C08EF" w:rsidRDefault="00FA3EED" w:rsidP="00FA3EED">
      <w:pPr>
        <w:rPr>
          <w:rFonts w:ascii="Arial" w:hAnsi="Arial" w:cs="Arial"/>
        </w:rPr>
      </w:pPr>
    </w:p>
    <w:p w14:paraId="33AE6754" w14:textId="44BED6FD" w:rsidR="00236257" w:rsidRPr="00F46F42" w:rsidRDefault="00236257" w:rsidP="00F46F42">
      <w:pPr>
        <w:spacing w:line="360" w:lineRule="auto"/>
        <w:rPr>
          <w:rFonts w:ascii="Arial" w:hAnsi="Arial" w:cs="Arial"/>
          <w:sz w:val="24"/>
          <w:szCs w:val="24"/>
        </w:rPr>
      </w:pPr>
    </w:p>
    <w:p w14:paraId="75319F07" w14:textId="77777777" w:rsidR="00717C08" w:rsidRPr="00F46F42" w:rsidRDefault="00717C08" w:rsidP="00F46F42">
      <w:pPr>
        <w:spacing w:line="360" w:lineRule="auto"/>
        <w:rPr>
          <w:rFonts w:ascii="Arial" w:eastAsia="Times New Roman" w:hAnsi="Arial" w:cs="Arial"/>
          <w:color w:val="060644"/>
          <w:sz w:val="28"/>
          <w:szCs w:val="28"/>
          <w:lang w:eastAsia="en-GB"/>
        </w:rPr>
      </w:pPr>
      <w:r w:rsidRPr="00F46F42">
        <w:rPr>
          <w:rFonts w:ascii="Arial" w:eastAsia="Times New Roman" w:hAnsi="Arial" w:cs="Arial"/>
          <w:sz w:val="24"/>
          <w:szCs w:val="24"/>
          <w:lang w:eastAsia="en-GB"/>
        </w:rPr>
        <w:br w:type="page"/>
      </w:r>
    </w:p>
    <w:p w14:paraId="210EFDFC" w14:textId="62C40FFB" w:rsidR="00A369A2" w:rsidRPr="00FA3EED" w:rsidRDefault="00717C08" w:rsidP="00FA3EED">
      <w:pPr>
        <w:pStyle w:val="Heading1"/>
        <w:spacing w:line="360" w:lineRule="auto"/>
        <w:rPr>
          <w:rFonts w:ascii="Arial" w:eastAsia="Times New Roman" w:hAnsi="Arial" w:cs="Arial"/>
          <w:sz w:val="32"/>
          <w:szCs w:val="28"/>
          <w:lang w:eastAsia="en-GB"/>
        </w:rPr>
      </w:pPr>
      <w:r w:rsidRPr="00F46F42">
        <w:rPr>
          <w:rFonts w:ascii="Arial" w:hAnsi="Arial" w:cs="Arial"/>
          <w:sz w:val="32"/>
          <w:szCs w:val="28"/>
        </w:rPr>
        <w:t>Recommendation</w:t>
      </w:r>
      <w:r w:rsidRPr="00F46F42">
        <w:rPr>
          <w:rFonts w:ascii="Arial" w:eastAsia="Times New Roman" w:hAnsi="Arial" w:cs="Arial"/>
          <w:sz w:val="32"/>
          <w:szCs w:val="28"/>
          <w:lang w:eastAsia="en-GB"/>
        </w:rPr>
        <w:t xml:space="preserve"> 7: </w:t>
      </w:r>
      <w:r w:rsidR="00821E61" w:rsidRPr="00F46F42">
        <w:rPr>
          <w:rFonts w:ascii="Arial" w:eastAsia="Times New Roman" w:hAnsi="Arial" w:cs="Arial"/>
          <w:sz w:val="32"/>
          <w:szCs w:val="28"/>
          <w:lang w:eastAsia="en-GB"/>
        </w:rPr>
        <w:t>Relationships with peers and unit culture should be actively shaped by leaders</w:t>
      </w:r>
      <w:r w:rsidR="00B46537" w:rsidRPr="00F46F42">
        <w:rPr>
          <w:rFonts w:ascii="Arial" w:eastAsia="Times New Roman" w:hAnsi="Arial" w:cs="Arial"/>
          <w:sz w:val="32"/>
          <w:szCs w:val="28"/>
          <w:lang w:eastAsia="en-GB"/>
        </w:rPr>
        <w:t>.</w:t>
      </w:r>
    </w:p>
    <w:p w14:paraId="0184BCDC" w14:textId="004F2863" w:rsidR="008C37BF" w:rsidRPr="00F46F42" w:rsidRDefault="008C37BF" w:rsidP="00F46F42">
      <w:pPr>
        <w:pStyle w:val="Heading2"/>
        <w:spacing w:line="360" w:lineRule="auto"/>
        <w:rPr>
          <w:rFonts w:ascii="Arial" w:hAnsi="Arial" w:cs="Arial"/>
          <w:sz w:val="24"/>
          <w:szCs w:val="24"/>
        </w:rPr>
      </w:pPr>
      <w:r w:rsidRPr="00F46F42">
        <w:rPr>
          <w:rFonts w:ascii="Arial" w:hAnsi="Arial" w:cs="Arial"/>
          <w:sz w:val="24"/>
          <w:szCs w:val="24"/>
        </w:rPr>
        <w:t>Background</w:t>
      </w:r>
    </w:p>
    <w:p w14:paraId="2F926F7C" w14:textId="1102EF11" w:rsidR="000A2CA1" w:rsidRPr="00F46F42" w:rsidRDefault="000A2CA1" w:rsidP="00F46F42">
      <w:pPr>
        <w:spacing w:line="360" w:lineRule="auto"/>
        <w:rPr>
          <w:rFonts w:ascii="Arial" w:hAnsi="Arial" w:cs="Arial"/>
        </w:rPr>
      </w:pPr>
      <w:r w:rsidRPr="00F46F42">
        <w:rPr>
          <w:rFonts w:ascii="Arial" w:hAnsi="Arial" w:cs="Arial"/>
        </w:rPr>
        <w:t>Workforce culture can be defined as “how we do things around here” and is the collective values and beliefs influenced by the core nature of the work, history, leadership, and key individual. The 24-7 nature of the ICU can disintegrate the sense of team, so we need to encourage teams to spend time together to build relationships and develop a culture of talking and spending time together.</w:t>
      </w:r>
    </w:p>
    <w:p w14:paraId="3BE5A92A" w14:textId="3F24CE0D" w:rsidR="00821E61" w:rsidRPr="00F46F42" w:rsidRDefault="000A2CA1" w:rsidP="00F46F42">
      <w:pPr>
        <w:pStyle w:val="Heading2"/>
        <w:spacing w:line="360" w:lineRule="auto"/>
        <w:rPr>
          <w:rFonts w:ascii="Arial" w:hAnsi="Arial" w:cs="Arial"/>
          <w:sz w:val="24"/>
          <w:szCs w:val="24"/>
        </w:rPr>
      </w:pPr>
      <w:r w:rsidRPr="00F46F42">
        <w:rPr>
          <w:rFonts w:ascii="Arial" w:hAnsi="Arial" w:cs="Arial"/>
          <w:sz w:val="24"/>
          <w:szCs w:val="24"/>
        </w:rPr>
        <w:t xml:space="preserve">7a. </w:t>
      </w:r>
      <w:r w:rsidR="005E516D" w:rsidRPr="00F46F42">
        <w:rPr>
          <w:rFonts w:ascii="Arial" w:hAnsi="Arial" w:cs="Arial"/>
          <w:sz w:val="24"/>
          <w:szCs w:val="24"/>
        </w:rPr>
        <w:t>Assurance Tool for Recommendation</w:t>
      </w:r>
      <w:r w:rsidR="0030555F" w:rsidRPr="00F46F42">
        <w:rPr>
          <w:rFonts w:ascii="Arial" w:hAnsi="Arial" w:cs="Arial"/>
          <w:sz w:val="24"/>
          <w:szCs w:val="24"/>
        </w:rPr>
        <w:t xml:space="preserve"> 7</w:t>
      </w:r>
    </w:p>
    <w:tbl>
      <w:tblPr>
        <w:tblW w:w="13943" w:type="dxa"/>
        <w:tblInd w:w="10" w:type="dxa"/>
        <w:tblBorders>
          <w:top w:val="single" w:sz="4" w:space="0" w:color="060644"/>
          <w:left w:val="single" w:sz="4" w:space="0" w:color="060644"/>
          <w:bottom w:val="single" w:sz="4" w:space="0" w:color="060644"/>
          <w:right w:val="single" w:sz="4" w:space="0" w:color="060644"/>
          <w:insideH w:val="single" w:sz="4" w:space="0" w:color="060644"/>
          <w:insideV w:val="single" w:sz="4" w:space="0" w:color="060644"/>
        </w:tblBorders>
        <w:tblLayout w:type="fixed"/>
        <w:tblLook w:val="04A0" w:firstRow="1" w:lastRow="0" w:firstColumn="1" w:lastColumn="0" w:noHBand="0" w:noVBand="1"/>
      </w:tblPr>
      <w:tblGrid>
        <w:gridCol w:w="841"/>
        <w:gridCol w:w="11618"/>
        <w:gridCol w:w="1484"/>
      </w:tblGrid>
      <w:tr w:rsidR="00DB05FD" w:rsidRPr="00F46F42" w14:paraId="6082AEE9" w14:textId="77777777" w:rsidTr="00C20189">
        <w:trPr>
          <w:trHeight w:val="839"/>
        </w:trPr>
        <w:tc>
          <w:tcPr>
            <w:tcW w:w="841" w:type="dxa"/>
            <w:shd w:val="clear" w:color="auto" w:fill="auto"/>
            <w:noWrap/>
            <w:vAlign w:val="center"/>
            <w:hideMark/>
          </w:tcPr>
          <w:p w14:paraId="27B9C831" w14:textId="77777777" w:rsidR="00DB05FD" w:rsidRPr="00F46F42" w:rsidRDefault="00DB05FD"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7.1</w:t>
            </w:r>
          </w:p>
        </w:tc>
        <w:tc>
          <w:tcPr>
            <w:tcW w:w="11618" w:type="dxa"/>
            <w:shd w:val="clear" w:color="auto" w:fill="auto"/>
            <w:noWrap/>
            <w:vAlign w:val="center"/>
            <w:hideMark/>
          </w:tcPr>
          <w:p w14:paraId="1D41C902" w14:textId="453DB159" w:rsidR="00DB05FD" w:rsidRPr="00F46F42" w:rsidRDefault="00DB05FD"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TIME TOGETHER:</w:t>
            </w:r>
            <w:r w:rsidRPr="00F46F42">
              <w:rPr>
                <w:rFonts w:ascii="Arial" w:eastAsia="Times New Roman" w:hAnsi="Arial" w:cs="Arial"/>
                <w:color w:val="000000"/>
                <w:lang w:eastAsia="en-GB"/>
              </w:rPr>
              <w:t xml:space="preserve"> Teams are encouraged to spend time together; meeting structure; huddles; simulation etc</w:t>
            </w:r>
            <w:r w:rsidR="00CE330A" w:rsidRPr="00F46F42">
              <w:rPr>
                <w:rFonts w:ascii="Arial" w:eastAsia="Times New Roman" w:hAnsi="Arial" w:cs="Arial"/>
                <w:color w:val="000000"/>
                <w:lang w:eastAsia="en-GB"/>
              </w:rPr>
              <w:t>.</w:t>
            </w:r>
          </w:p>
        </w:tc>
        <w:sdt>
          <w:sdtPr>
            <w:rPr>
              <w:rFonts w:ascii="Arial" w:eastAsia="Times New Roman" w:hAnsi="Arial" w:cs="Arial"/>
              <w:color w:val="000000"/>
              <w:lang w:eastAsia="en-GB"/>
            </w:rPr>
            <w:alias w:val="Self Assessment"/>
            <w:tag w:val="Self Assessment"/>
            <w:id w:val="-1422326013"/>
            <w:placeholder>
              <w:docPart w:val="AD0B4EA9B59C4D7FB02284DC4E13034D"/>
            </w:placeholder>
            <w:showingPlcHdr/>
            <w:dropDownList>
              <w:listItem w:value="Choose an item."/>
              <w:listItem w:displayText="Not met" w:value="0"/>
              <w:listItem w:displayText="Partially Met" w:value="1"/>
              <w:listItem w:displayText="Fully met" w:value="2"/>
            </w:dropDownList>
          </w:sdtPr>
          <w:sdtContent>
            <w:tc>
              <w:tcPr>
                <w:tcW w:w="1484" w:type="dxa"/>
                <w:vAlign w:val="center"/>
              </w:tcPr>
              <w:p w14:paraId="7FC916F5" w14:textId="4109EE49" w:rsidR="00DB05FD" w:rsidRPr="00F46F42" w:rsidRDefault="00DB05FD"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DB05FD" w:rsidRPr="00F46F42" w14:paraId="1198372D" w14:textId="77777777" w:rsidTr="00C20189">
        <w:trPr>
          <w:trHeight w:val="839"/>
        </w:trPr>
        <w:tc>
          <w:tcPr>
            <w:tcW w:w="841" w:type="dxa"/>
            <w:shd w:val="clear" w:color="auto" w:fill="auto"/>
            <w:noWrap/>
            <w:vAlign w:val="center"/>
            <w:hideMark/>
          </w:tcPr>
          <w:p w14:paraId="107D0EDE" w14:textId="77777777" w:rsidR="00DB05FD" w:rsidRPr="00F46F42" w:rsidRDefault="00DB05FD"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7.2</w:t>
            </w:r>
          </w:p>
        </w:tc>
        <w:tc>
          <w:tcPr>
            <w:tcW w:w="11618" w:type="dxa"/>
            <w:shd w:val="clear" w:color="auto" w:fill="auto"/>
            <w:noWrap/>
            <w:vAlign w:val="center"/>
            <w:hideMark/>
          </w:tcPr>
          <w:p w14:paraId="28B0158B" w14:textId="239FD1BB" w:rsidR="00DB05FD" w:rsidRPr="00F46F42" w:rsidRDefault="00DB05FD"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PSY</w:t>
            </w:r>
            <w:r w:rsidR="000A2CA1" w:rsidRPr="00F46F42">
              <w:rPr>
                <w:rFonts w:ascii="Arial" w:eastAsia="Times New Roman" w:hAnsi="Arial" w:cs="Arial"/>
                <w:b/>
                <w:bCs/>
                <w:color w:val="000000"/>
                <w:lang w:eastAsia="en-GB"/>
              </w:rPr>
              <w:t>CHOLOGICAL</w:t>
            </w:r>
            <w:r w:rsidRPr="00F46F42">
              <w:rPr>
                <w:rFonts w:ascii="Arial" w:eastAsia="Times New Roman" w:hAnsi="Arial" w:cs="Arial"/>
                <w:b/>
                <w:bCs/>
                <w:color w:val="000000"/>
                <w:lang w:eastAsia="en-GB"/>
              </w:rPr>
              <w:t xml:space="preserve"> SAFETY:</w:t>
            </w:r>
            <w:r w:rsidRPr="00F46F42">
              <w:rPr>
                <w:rFonts w:ascii="Arial" w:eastAsia="Times New Roman" w:hAnsi="Arial" w:cs="Arial"/>
                <w:color w:val="000000"/>
                <w:lang w:eastAsia="en-GB"/>
              </w:rPr>
              <w:t xml:space="preserve"> A culture of psychological safety is enabled (including freedom to speak up process, and a Just Culture approach)</w:t>
            </w:r>
            <w:r w:rsidR="00CE330A" w:rsidRPr="00F46F42">
              <w:rPr>
                <w:rFonts w:ascii="Arial" w:eastAsia="Times New Roman" w:hAnsi="Arial" w:cs="Arial"/>
                <w:color w:val="000000"/>
                <w:lang w:eastAsia="en-GB"/>
              </w:rPr>
              <w:t>.</w:t>
            </w:r>
          </w:p>
        </w:tc>
        <w:sdt>
          <w:sdtPr>
            <w:rPr>
              <w:rFonts w:ascii="Arial" w:eastAsia="Times New Roman" w:hAnsi="Arial" w:cs="Arial"/>
              <w:color w:val="000000"/>
              <w:lang w:eastAsia="en-GB"/>
            </w:rPr>
            <w:alias w:val="Self Assessment"/>
            <w:tag w:val="Self Assessment"/>
            <w:id w:val="-1937906473"/>
            <w:placeholder>
              <w:docPart w:val="C56B2F9FF6884F0390D4DB9A687A77BC"/>
            </w:placeholder>
            <w:showingPlcHdr/>
            <w:dropDownList>
              <w:listItem w:value="Choose an item."/>
              <w:listItem w:displayText="Not met" w:value="0"/>
              <w:listItem w:displayText="Partially Met" w:value="1"/>
              <w:listItem w:displayText="Fully met" w:value="2"/>
            </w:dropDownList>
          </w:sdtPr>
          <w:sdtContent>
            <w:tc>
              <w:tcPr>
                <w:tcW w:w="1484" w:type="dxa"/>
                <w:vAlign w:val="center"/>
              </w:tcPr>
              <w:p w14:paraId="0637467F" w14:textId="39CB8E15" w:rsidR="00DB05FD" w:rsidRPr="00F46F42" w:rsidRDefault="00DB05FD"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DB05FD" w:rsidRPr="00F46F42" w14:paraId="2024B8AA" w14:textId="77777777" w:rsidTr="00C20189">
        <w:trPr>
          <w:trHeight w:val="839"/>
        </w:trPr>
        <w:tc>
          <w:tcPr>
            <w:tcW w:w="841" w:type="dxa"/>
            <w:shd w:val="clear" w:color="auto" w:fill="auto"/>
            <w:noWrap/>
            <w:vAlign w:val="center"/>
            <w:hideMark/>
          </w:tcPr>
          <w:p w14:paraId="1789864D" w14:textId="77777777" w:rsidR="00DB05FD" w:rsidRPr="00F46F42" w:rsidRDefault="00DB05FD"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7.3</w:t>
            </w:r>
          </w:p>
        </w:tc>
        <w:tc>
          <w:tcPr>
            <w:tcW w:w="11618" w:type="dxa"/>
            <w:shd w:val="clear" w:color="auto" w:fill="auto"/>
            <w:noWrap/>
            <w:vAlign w:val="center"/>
            <w:hideMark/>
          </w:tcPr>
          <w:p w14:paraId="11F2005B" w14:textId="50971E5A" w:rsidR="00DB05FD" w:rsidRPr="00F46F42" w:rsidRDefault="00DB05FD"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PEER SUPPORT:</w:t>
            </w:r>
            <w:r w:rsidRPr="00F46F42">
              <w:rPr>
                <w:rFonts w:ascii="Arial" w:eastAsia="Times New Roman" w:hAnsi="Arial" w:cs="Arial"/>
                <w:color w:val="000000"/>
                <w:lang w:eastAsia="en-GB"/>
              </w:rPr>
              <w:t xml:space="preserve"> Formalised Peer Support models are available</w:t>
            </w:r>
            <w:r w:rsidR="00CE330A" w:rsidRPr="00F46F42">
              <w:rPr>
                <w:rFonts w:ascii="Arial" w:eastAsia="Times New Roman" w:hAnsi="Arial" w:cs="Arial"/>
                <w:color w:val="000000"/>
                <w:lang w:eastAsia="en-GB"/>
              </w:rPr>
              <w:t>.</w:t>
            </w:r>
          </w:p>
        </w:tc>
        <w:sdt>
          <w:sdtPr>
            <w:rPr>
              <w:rFonts w:ascii="Arial" w:eastAsia="Times New Roman" w:hAnsi="Arial" w:cs="Arial"/>
              <w:color w:val="000000"/>
              <w:lang w:eastAsia="en-GB"/>
            </w:rPr>
            <w:alias w:val="Self Assessment"/>
            <w:tag w:val="Self Assessment"/>
            <w:id w:val="-914542019"/>
            <w:placeholder>
              <w:docPart w:val="E29BF0D6041A44B6A3813151087FE1BC"/>
            </w:placeholder>
            <w:showingPlcHdr/>
            <w:dropDownList>
              <w:listItem w:value="Choose an item."/>
              <w:listItem w:displayText="Not met" w:value="0"/>
              <w:listItem w:displayText="Partially Met" w:value="1"/>
              <w:listItem w:displayText="Fully met" w:value="2"/>
            </w:dropDownList>
          </w:sdtPr>
          <w:sdtContent>
            <w:tc>
              <w:tcPr>
                <w:tcW w:w="1484" w:type="dxa"/>
                <w:vAlign w:val="center"/>
              </w:tcPr>
              <w:p w14:paraId="0C04685F" w14:textId="53C555C8" w:rsidR="00DB05FD" w:rsidRPr="00F46F42" w:rsidRDefault="00DB05FD"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DB05FD" w:rsidRPr="00F46F42" w14:paraId="161CE193" w14:textId="77777777" w:rsidTr="00722C74">
        <w:trPr>
          <w:trHeight w:val="972"/>
        </w:trPr>
        <w:tc>
          <w:tcPr>
            <w:tcW w:w="841" w:type="dxa"/>
            <w:shd w:val="clear" w:color="auto" w:fill="auto"/>
            <w:noWrap/>
            <w:vAlign w:val="center"/>
            <w:hideMark/>
          </w:tcPr>
          <w:p w14:paraId="3BCD156B" w14:textId="77777777" w:rsidR="00DB05FD" w:rsidRPr="00F46F42" w:rsidRDefault="00DB05FD"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7.4</w:t>
            </w:r>
          </w:p>
        </w:tc>
        <w:tc>
          <w:tcPr>
            <w:tcW w:w="11618" w:type="dxa"/>
            <w:shd w:val="clear" w:color="auto" w:fill="auto"/>
            <w:noWrap/>
            <w:vAlign w:val="bottom"/>
            <w:hideMark/>
          </w:tcPr>
          <w:p w14:paraId="45BB8489" w14:textId="4CE1C1E4" w:rsidR="00DB05FD" w:rsidRPr="00F46F42" w:rsidRDefault="00DB05FD" w:rsidP="00F46F42">
            <w:pPr>
              <w:spacing w:line="360" w:lineRule="auto"/>
              <w:rPr>
                <w:rFonts w:ascii="Arial" w:hAnsi="Arial" w:cs="Arial"/>
                <w:lang w:eastAsia="en-GB"/>
              </w:rPr>
            </w:pPr>
            <w:r w:rsidRPr="00F46F42">
              <w:rPr>
                <w:rFonts w:ascii="Arial" w:hAnsi="Arial" w:cs="Arial"/>
                <w:b/>
                <w:bCs/>
                <w:lang w:eastAsia="en-GB"/>
              </w:rPr>
              <w:t>HEALTHY WORKING RELATIONSHIPS</w:t>
            </w:r>
            <w:r w:rsidRPr="00F46F42">
              <w:rPr>
                <w:rFonts w:ascii="Arial" w:hAnsi="Arial" w:cs="Arial"/>
                <w:lang w:eastAsia="en-GB"/>
              </w:rPr>
              <w:t>: Buddying Schemes; Strained relationships and bullying are proactively managed; use of Civility Saves Lives; local Workforce/Human Resources procedures are in place to manage repeated bullying behaviour</w:t>
            </w:r>
            <w:r w:rsidR="00CE330A" w:rsidRPr="00F46F42">
              <w:rPr>
                <w:rFonts w:ascii="Arial" w:hAnsi="Arial" w:cs="Arial"/>
                <w:lang w:eastAsia="en-GB"/>
              </w:rPr>
              <w:t>.</w:t>
            </w:r>
          </w:p>
        </w:tc>
        <w:sdt>
          <w:sdtPr>
            <w:rPr>
              <w:rFonts w:ascii="Arial" w:eastAsia="Times New Roman" w:hAnsi="Arial" w:cs="Arial"/>
              <w:color w:val="000000"/>
              <w:lang w:eastAsia="en-GB"/>
            </w:rPr>
            <w:alias w:val="Self Assessment"/>
            <w:tag w:val="Self Assessment"/>
            <w:id w:val="-1466894364"/>
            <w:placeholder>
              <w:docPart w:val="6F64A08069584B88A7F1658BC243CB3E"/>
            </w:placeholder>
            <w:showingPlcHdr/>
            <w:dropDownList>
              <w:listItem w:value="Choose an item."/>
              <w:listItem w:displayText="Not met" w:value="0"/>
              <w:listItem w:displayText="Partially Met" w:value="1"/>
              <w:listItem w:displayText="Fully met" w:value="2"/>
            </w:dropDownList>
          </w:sdtPr>
          <w:sdtContent>
            <w:tc>
              <w:tcPr>
                <w:tcW w:w="1484" w:type="dxa"/>
                <w:vAlign w:val="center"/>
              </w:tcPr>
              <w:p w14:paraId="45D84D5E" w14:textId="28D50DFA" w:rsidR="00DB05FD" w:rsidRPr="00F46F42" w:rsidRDefault="00DB05FD"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bl>
    <w:p w14:paraId="4B92A6B9" w14:textId="77777777" w:rsidR="00CE330A" w:rsidRPr="00F46F42" w:rsidRDefault="00CE330A" w:rsidP="00F46F42">
      <w:pPr>
        <w:spacing w:line="360" w:lineRule="auto"/>
        <w:rPr>
          <w:rFonts w:ascii="Arial" w:hAnsi="Arial" w:cs="Arial"/>
          <w:sz w:val="24"/>
          <w:szCs w:val="24"/>
        </w:rPr>
      </w:pPr>
    </w:p>
    <w:p w14:paraId="210DBB24" w14:textId="77777777" w:rsidR="009A1BDC" w:rsidRPr="00F46F42" w:rsidRDefault="009A1BDC" w:rsidP="00F46F42">
      <w:pPr>
        <w:spacing w:line="360" w:lineRule="auto"/>
        <w:rPr>
          <w:rFonts w:ascii="Arial" w:hAnsi="Arial" w:cs="Arial"/>
          <w:sz w:val="24"/>
          <w:szCs w:val="24"/>
        </w:rPr>
      </w:pPr>
    </w:p>
    <w:p w14:paraId="5BBE849D" w14:textId="7DD209A0" w:rsidR="00CB2EDD" w:rsidRPr="00F46F42" w:rsidRDefault="000A2CA1" w:rsidP="00F46F42">
      <w:pPr>
        <w:pStyle w:val="Heading2"/>
        <w:spacing w:line="360" w:lineRule="auto"/>
        <w:rPr>
          <w:rFonts w:ascii="Arial" w:hAnsi="Arial" w:cs="Arial"/>
          <w:sz w:val="24"/>
          <w:szCs w:val="24"/>
        </w:rPr>
      </w:pPr>
      <w:r w:rsidRPr="00F46F42">
        <w:rPr>
          <w:rFonts w:ascii="Arial" w:hAnsi="Arial" w:cs="Arial"/>
          <w:sz w:val="24"/>
          <w:szCs w:val="24"/>
        </w:rPr>
        <w:t xml:space="preserve">7b. </w:t>
      </w:r>
      <w:r w:rsidR="00236257" w:rsidRPr="00F46F42">
        <w:rPr>
          <w:rFonts w:ascii="Arial" w:hAnsi="Arial" w:cs="Arial"/>
          <w:sz w:val="24"/>
          <w:szCs w:val="24"/>
        </w:rPr>
        <w:t>Unit Improvement Questions</w:t>
      </w:r>
      <w:r w:rsidR="00A02729" w:rsidRPr="00F46F42">
        <w:rPr>
          <w:rFonts w:ascii="Arial" w:hAnsi="Arial" w:cs="Arial"/>
          <w:sz w:val="24"/>
          <w:szCs w:val="24"/>
        </w:rPr>
        <w:t xml:space="preserve"> for recommendation 7</w:t>
      </w:r>
      <w:r w:rsidR="00236257" w:rsidRPr="00F46F42">
        <w:rPr>
          <w:rFonts w:ascii="Arial" w:hAnsi="Arial" w:cs="Arial"/>
          <w:sz w:val="24"/>
          <w:szCs w:val="24"/>
        </w:rPr>
        <w:t>:</w:t>
      </w:r>
    </w:p>
    <w:p w14:paraId="23461BD4" w14:textId="77777777" w:rsidR="00FA3EED" w:rsidRPr="00F04C12" w:rsidRDefault="00FA3EED" w:rsidP="00FA3EED">
      <w:pPr>
        <w:spacing w:after="0" w:line="240" w:lineRule="auto"/>
        <w:rPr>
          <w:rFonts w:ascii="Arial" w:eastAsia="Times New Roman" w:hAnsi="Arial" w:cs="Arial"/>
          <w:lang w:eastAsia="en-GB"/>
        </w:rPr>
      </w:pPr>
      <w:r w:rsidRPr="00F04C12">
        <w:rPr>
          <w:rFonts w:ascii="Arial" w:eastAsia="Times New Roman" w:hAnsi="Arial" w:cs="Arial"/>
          <w:lang w:eastAsia="en-GB"/>
        </w:rPr>
        <w:t>Please use the following to answer this section:</w:t>
      </w:r>
    </w:p>
    <w:p w14:paraId="53A64FBC" w14:textId="77777777" w:rsidR="00FA3EED" w:rsidRPr="00EC7FDC" w:rsidRDefault="00FA3EED" w:rsidP="00FA3EED">
      <w:pPr>
        <w:numPr>
          <w:ilvl w:val="0"/>
          <w:numId w:val="10"/>
        </w:numPr>
        <w:spacing w:before="100" w:beforeAutospacing="1" w:after="100" w:afterAutospacing="1" w:line="240" w:lineRule="auto"/>
        <w:rPr>
          <w:rFonts w:ascii="Arial" w:eastAsia="Times New Roman" w:hAnsi="Arial" w:cs="Arial"/>
          <w:color w:val="000000"/>
          <w:lang w:eastAsia="en-GB"/>
        </w:rPr>
      </w:pPr>
      <w:r w:rsidRPr="00EC7FDC">
        <w:rPr>
          <w:rFonts w:ascii="Arial" w:eastAsia="Times New Roman" w:hAnsi="Arial" w:cs="Arial"/>
          <w:color w:val="000000"/>
          <w:lang w:eastAsia="en-GB"/>
        </w:rPr>
        <w:t>With regards to this recommendation, what are our ideas and plan of action.</w:t>
      </w:r>
    </w:p>
    <w:p w14:paraId="2E4DB039" w14:textId="77777777" w:rsidR="00FA3EED" w:rsidRPr="008C08EF" w:rsidRDefault="00FA3EED" w:rsidP="00FA3EED">
      <w:pPr>
        <w:numPr>
          <w:ilvl w:val="0"/>
          <w:numId w:val="10"/>
        </w:numPr>
        <w:spacing w:before="100" w:beforeAutospacing="1" w:after="100" w:afterAutospacing="1"/>
        <w:rPr>
          <w:rFonts w:ascii="Arial" w:eastAsia="Times New Roman" w:hAnsi="Arial" w:cs="Arial"/>
          <w:lang w:eastAsia="en-GB"/>
        </w:rPr>
      </w:pPr>
      <w:r w:rsidRPr="00F04C12">
        <w:rPr>
          <w:rFonts w:ascii="Arial" w:eastAsia="Times New Roman" w:hAnsi="Arial" w:cs="Arial"/>
          <w:lang w:eastAsia="en-GB"/>
        </w:rPr>
        <w:t xml:space="preserve">Who is </w:t>
      </w:r>
      <w:proofErr w:type="gramStart"/>
      <w:r w:rsidRPr="00F04C12">
        <w:rPr>
          <w:rFonts w:ascii="Arial" w:eastAsia="Times New Roman" w:hAnsi="Arial" w:cs="Arial"/>
          <w:lang w:eastAsia="en-GB"/>
        </w:rPr>
        <w:t>responsible.</w:t>
      </w:r>
      <w:proofErr w:type="gramEnd"/>
    </w:p>
    <w:p w14:paraId="756E34C6" w14:textId="77777777" w:rsidR="00FA3EED" w:rsidRPr="008C08EF" w:rsidRDefault="00FA3EED" w:rsidP="00FA3EED">
      <w:pPr>
        <w:numPr>
          <w:ilvl w:val="0"/>
          <w:numId w:val="10"/>
        </w:numPr>
        <w:spacing w:before="100" w:beforeAutospacing="1" w:after="100" w:afterAutospacing="1" w:line="240" w:lineRule="auto"/>
        <w:rPr>
          <w:rFonts w:ascii="Arial" w:eastAsia="Times New Roman" w:hAnsi="Arial" w:cs="Arial"/>
          <w:lang w:eastAsia="en-GB"/>
        </w:rPr>
      </w:pPr>
      <w:r w:rsidRPr="00F04C12">
        <w:rPr>
          <w:rFonts w:ascii="Arial" w:eastAsia="Times New Roman" w:hAnsi="Arial" w:cs="Arial"/>
          <w:lang w:eastAsia="en-GB"/>
        </w:rPr>
        <w:t>Review date.</w:t>
      </w:r>
    </w:p>
    <w:p w14:paraId="1FEB875E" w14:textId="77777777" w:rsidR="00FA3EED" w:rsidRPr="008C08EF" w:rsidRDefault="00FA3EED" w:rsidP="00FA3EED">
      <w:pPr>
        <w:pStyle w:val="Heading1"/>
        <w:spacing w:line="360" w:lineRule="auto"/>
        <w:rPr>
          <w:rFonts w:ascii="Arial" w:hAnsi="Arial" w:cs="Arial"/>
          <w:sz w:val="22"/>
          <w:szCs w:val="22"/>
        </w:rPr>
      </w:pPr>
      <w:r w:rsidRPr="008C08EF">
        <w:rPr>
          <w:rFonts w:ascii="Arial" w:hAnsi="Arial" w:cs="Arial"/>
          <w:noProof/>
          <w:sz w:val="22"/>
          <w:szCs w:val="22"/>
        </w:rPr>
        <mc:AlternateContent>
          <mc:Choice Requires="wps">
            <w:drawing>
              <wp:anchor distT="0" distB="0" distL="114300" distR="114300" simplePos="0" relativeHeight="251658249" behindDoc="0" locked="0" layoutInCell="1" allowOverlap="1" wp14:anchorId="1C672C1B" wp14:editId="3D13C853">
                <wp:simplePos x="0" y="0"/>
                <wp:positionH relativeFrom="column">
                  <wp:posOffset>15240</wp:posOffset>
                </wp:positionH>
                <wp:positionV relativeFrom="paragraph">
                  <wp:posOffset>92075</wp:posOffset>
                </wp:positionV>
                <wp:extent cx="8115300" cy="3848100"/>
                <wp:effectExtent l="0" t="0" r="19050" b="19050"/>
                <wp:wrapNone/>
                <wp:docPr id="12" name="Text Box 12"/>
                <wp:cNvGraphicFramePr/>
                <a:graphic xmlns:a="http://schemas.openxmlformats.org/drawingml/2006/main">
                  <a:graphicData uri="http://schemas.microsoft.com/office/word/2010/wordprocessingShape">
                    <wps:wsp>
                      <wps:cNvSpPr txBox="1"/>
                      <wps:spPr>
                        <a:xfrm>
                          <a:off x="0" y="0"/>
                          <a:ext cx="8115300" cy="3848100"/>
                        </a:xfrm>
                        <a:prstGeom prst="rect">
                          <a:avLst/>
                        </a:prstGeom>
                        <a:solidFill>
                          <a:schemeClr val="lt1"/>
                        </a:solidFill>
                        <a:ln w="6350">
                          <a:solidFill>
                            <a:prstClr val="black"/>
                          </a:solidFill>
                        </a:ln>
                      </wps:spPr>
                      <wps:txbx>
                        <w:txbxContent>
                          <w:p w14:paraId="5ACC76C9" w14:textId="77777777" w:rsidR="00FA3EED" w:rsidRPr="008C08EF" w:rsidRDefault="00FA3EED" w:rsidP="00FA3EED">
                            <w:pPr>
                              <w:rPr>
                                <w:rFonts w:ascii="Arial" w:hAnsi="Arial" w:cs="Arial"/>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C672C1B" id="Text Box 12" o:spid="_x0000_s1034" type="#_x0000_t202" style="position:absolute;margin-left:1.2pt;margin-top:7.25pt;width:639pt;height:303pt;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GW1pTwIAAKsEAAAOAAAAZHJzL2Uyb0RvYy54bWysVMFuGjEQvVfqP1i+l2UJpARliWgiqkpR&#10;EimpcjZeb1jV63Ftwy79+j57gZC0p6oX45l5+zzzZobLq67RbKucr8kUPB8MOVNGUlmbl4J/f1p+&#10;mnLmgzCl0GRUwXfK86v5xw+XrZ2pEa1Jl8oxkBg/a23B1yHYWZZ5uVaN8AOyyiBYkWtEgOlestKJ&#10;FuyNzkbD4XnWkiutI6m8h/emD/J54q8qJcN9VXkVmC44cgvpdOlcxTObX4rZixN2Xct9GuIfsmhE&#10;bfDokepGBME2rv6DqqmlI09VGEhqMqqqWqpUA6rJh++qeVwLq1ItEMfbo0z+/9HKu+2DY3WJ3o04&#10;M6JBj55UF9gX6hhc0Ke1fgbYowUwdPADe/B7OGPZXeWa+IuCGOJQendUN7JJOKd5PjkbIiQRO5uO&#10;pzkM8Gevn1vnw1dFDYuXgju0L6kqtrc+9NADJL7mSdflstY6GXFk1LV2bCvQbB1SkiB/g9KGtQU/&#10;P5sME/GbWKQ+fr/SQv7Yp3eCAp82yDmK0hcfb6FbdUnE6UGYFZU76OWonzhv5bIG/a3w4UE4jBh0&#10;wNqEexyVJuRE+xtna3K//uaPeHQeUc5ajGzB/c+NcIoz/c1gJi7y8TjOeDLGk88jGO40sjqNmE1z&#10;TRAqx4Jama4RH/ThWjlqnrFdi/gqQsJIvF3wcLheh36RsJ1SLRYJhKm2ItyaRysjdWxMlPWpexbO&#10;7tsaMBF3dBhuMXvX3R4bvzS02ASq6tT6qHOv6l5+bEQanv32xpU7tRPq9T9m/hsAAP//AwBQSwME&#10;FAAGAAgAAAAhANwHq4zbAAAACQEAAA8AAABkcnMvZG93bnJldi54bWxMj8FOwzAQRO9I/IO1SNyo&#10;TdRWIcSpABUunGgR523s2haxHdluGv6e7QmOOzOafdNuZj+wSafsYpBwvxDAdOijcsFI+Ny/3tXA&#10;csGgcIhBS/jRGTbd9VWLjYrn8KGnXTGMSkJuUIItZWw4z73VHvMijjqQd4zJY6EzGa4SnqncD7wS&#10;Ys09ukAfLI76xer+e3fyErbP5sH0NSa7rZVz0/x1fDdvUt7ezE+PwIqey18YLviEDh0xHeIpqMwG&#10;CdWSgiQvV8AudlULUg4S1pVYAe9a/n9B9wsAAP//AwBQSwECLQAUAAYACAAAACEAtoM4kv4AAADh&#10;AQAAEwAAAAAAAAAAAAAAAAAAAAAAW0NvbnRlbnRfVHlwZXNdLnhtbFBLAQItABQABgAIAAAAIQA4&#10;/SH/1gAAAJQBAAALAAAAAAAAAAAAAAAAAC8BAABfcmVscy8ucmVsc1BLAQItABQABgAIAAAAIQBD&#10;GW1pTwIAAKsEAAAOAAAAAAAAAAAAAAAAAC4CAABkcnMvZTJvRG9jLnhtbFBLAQItABQABgAIAAAA&#10;IQDcB6uM2wAAAAkBAAAPAAAAAAAAAAAAAAAAAKkEAABkcnMvZG93bnJldi54bWxQSwUGAAAAAAQA&#10;BADzAAAAsQUAAAAA&#10;" fillcolor="white [3201]" strokeweight=".5pt">
                <v:textbox>
                  <w:txbxContent>
                    <w:p w14:paraId="5ACC76C9" w14:textId="77777777" w:rsidR="00FA3EED" w:rsidRPr="008C08EF" w:rsidRDefault="00FA3EED" w:rsidP="00FA3EED">
                      <w:pPr>
                        <w:rPr>
                          <w:rFonts w:ascii="Arial" w:hAnsi="Arial" w:cs="Arial"/>
                        </w:rPr>
                      </w:pPr>
                    </w:p>
                  </w:txbxContent>
                </v:textbox>
              </v:shape>
            </w:pict>
          </mc:Fallback>
        </mc:AlternateContent>
      </w:r>
    </w:p>
    <w:p w14:paraId="29B4E94E" w14:textId="77777777" w:rsidR="00FA3EED" w:rsidRPr="008C08EF" w:rsidRDefault="00FA3EED" w:rsidP="00FA3EED">
      <w:pPr>
        <w:rPr>
          <w:rFonts w:ascii="Arial" w:hAnsi="Arial" w:cs="Arial"/>
        </w:rPr>
      </w:pPr>
    </w:p>
    <w:p w14:paraId="7DC83B34" w14:textId="77777777" w:rsidR="00A14396" w:rsidRPr="00F46F42" w:rsidRDefault="00A14396" w:rsidP="00F46F42">
      <w:pPr>
        <w:spacing w:line="360" w:lineRule="auto"/>
        <w:rPr>
          <w:rFonts w:ascii="Arial" w:hAnsi="Arial" w:cs="Arial"/>
          <w:sz w:val="24"/>
          <w:szCs w:val="24"/>
        </w:rPr>
      </w:pPr>
    </w:p>
    <w:p w14:paraId="3A25BE04" w14:textId="77777777" w:rsidR="00717C08" w:rsidRPr="00F46F42" w:rsidRDefault="00717C08" w:rsidP="00F46F42">
      <w:pPr>
        <w:spacing w:line="360" w:lineRule="auto"/>
        <w:rPr>
          <w:rFonts w:ascii="Arial" w:eastAsiaTheme="majorEastAsia" w:hAnsi="Arial" w:cs="Arial"/>
          <w:color w:val="060644"/>
          <w:sz w:val="28"/>
          <w:szCs w:val="28"/>
        </w:rPr>
      </w:pPr>
      <w:r w:rsidRPr="00F46F42">
        <w:rPr>
          <w:rFonts w:ascii="Arial" w:hAnsi="Arial" w:cs="Arial"/>
          <w:sz w:val="24"/>
          <w:szCs w:val="24"/>
        </w:rPr>
        <w:br w:type="page"/>
      </w:r>
    </w:p>
    <w:p w14:paraId="78A24078" w14:textId="78EA6F4E" w:rsidR="0030555F" w:rsidRPr="00FA3EED" w:rsidRDefault="00717C08" w:rsidP="00FA3EED">
      <w:pPr>
        <w:pStyle w:val="Heading1"/>
        <w:spacing w:line="360" w:lineRule="auto"/>
        <w:rPr>
          <w:rFonts w:ascii="Arial" w:hAnsi="Arial" w:cs="Arial"/>
          <w:sz w:val="32"/>
          <w:szCs w:val="28"/>
        </w:rPr>
      </w:pPr>
      <w:r w:rsidRPr="00F46F42">
        <w:rPr>
          <w:rFonts w:ascii="Arial" w:hAnsi="Arial" w:cs="Arial"/>
          <w:sz w:val="32"/>
          <w:szCs w:val="28"/>
        </w:rPr>
        <w:t xml:space="preserve">Recommendation 8: </w:t>
      </w:r>
      <w:r w:rsidR="00557E3F" w:rsidRPr="00F46F42">
        <w:rPr>
          <w:rFonts w:ascii="Arial" w:hAnsi="Arial" w:cs="Arial"/>
          <w:sz w:val="32"/>
          <w:szCs w:val="28"/>
        </w:rPr>
        <w:t>Monitor &amp; measure wellbeing and factors which are influencing it</w:t>
      </w:r>
      <w:r w:rsidR="00B46537" w:rsidRPr="00F46F42">
        <w:rPr>
          <w:rFonts w:ascii="Arial" w:hAnsi="Arial" w:cs="Arial"/>
          <w:sz w:val="32"/>
          <w:szCs w:val="28"/>
        </w:rPr>
        <w:t>.</w:t>
      </w:r>
    </w:p>
    <w:p w14:paraId="0F7C60BD" w14:textId="54A22281" w:rsidR="008C37BF" w:rsidRPr="00F46F42" w:rsidRDefault="008C37BF" w:rsidP="00F46F42">
      <w:pPr>
        <w:pStyle w:val="Heading2"/>
        <w:spacing w:line="360" w:lineRule="auto"/>
        <w:rPr>
          <w:rFonts w:ascii="Arial" w:hAnsi="Arial" w:cs="Arial"/>
          <w:sz w:val="24"/>
          <w:szCs w:val="24"/>
        </w:rPr>
      </w:pPr>
      <w:r w:rsidRPr="00F46F42">
        <w:rPr>
          <w:rFonts w:ascii="Arial" w:hAnsi="Arial" w:cs="Arial"/>
          <w:sz w:val="24"/>
          <w:szCs w:val="24"/>
        </w:rPr>
        <w:t>Background</w:t>
      </w:r>
    </w:p>
    <w:p w14:paraId="719EE288" w14:textId="496A3328" w:rsidR="00722C74" w:rsidRPr="00F46F42" w:rsidRDefault="002A140E" w:rsidP="00F46F42">
      <w:pPr>
        <w:spacing w:line="360" w:lineRule="auto"/>
        <w:rPr>
          <w:rFonts w:ascii="Arial" w:hAnsi="Arial" w:cs="Arial"/>
        </w:rPr>
      </w:pPr>
      <w:r w:rsidRPr="00F46F42">
        <w:rPr>
          <w:rFonts w:ascii="Arial" w:hAnsi="Arial" w:cs="Arial"/>
        </w:rPr>
        <w:t>Consider an annual wellbeing measure in your unit (</w:t>
      </w:r>
      <w:r w:rsidR="003B6A8C" w:rsidRPr="00F46F42">
        <w:rPr>
          <w:rFonts w:ascii="Arial" w:hAnsi="Arial" w:cs="Arial"/>
        </w:rPr>
        <w:t>for example,</w:t>
      </w:r>
      <w:r w:rsidRPr="00F46F42">
        <w:rPr>
          <w:rFonts w:ascii="Arial" w:hAnsi="Arial" w:cs="Arial"/>
        </w:rPr>
        <w:t xml:space="preserve"> HSE Management Standards Indicator Tool) and act on the findings of that tool. It is worth having a Wellbeing Lead, with dedicated time and expertise to deliver this measure, and consider embedding wellbeing within continuous improvement cycles.</w:t>
      </w:r>
    </w:p>
    <w:p w14:paraId="191B5616" w14:textId="5E9C7E93" w:rsidR="00821E61" w:rsidRPr="00F46F42" w:rsidRDefault="00754789" w:rsidP="00F46F42">
      <w:pPr>
        <w:pStyle w:val="Heading2"/>
        <w:spacing w:line="360" w:lineRule="auto"/>
        <w:rPr>
          <w:rFonts w:ascii="Arial" w:hAnsi="Arial" w:cs="Arial"/>
          <w:sz w:val="24"/>
          <w:szCs w:val="24"/>
        </w:rPr>
      </w:pPr>
      <w:r w:rsidRPr="00F46F42">
        <w:rPr>
          <w:rFonts w:ascii="Arial" w:hAnsi="Arial" w:cs="Arial"/>
          <w:sz w:val="24"/>
          <w:szCs w:val="24"/>
        </w:rPr>
        <w:t xml:space="preserve">8a. </w:t>
      </w:r>
      <w:r w:rsidR="0030555F" w:rsidRPr="00F46F42">
        <w:rPr>
          <w:rFonts w:ascii="Arial" w:hAnsi="Arial" w:cs="Arial"/>
          <w:sz w:val="24"/>
          <w:szCs w:val="24"/>
        </w:rPr>
        <w:t>Assurance Tool for Recommendation 8</w:t>
      </w:r>
    </w:p>
    <w:tbl>
      <w:tblPr>
        <w:tblpPr w:leftFromText="180" w:rightFromText="180" w:vertAnchor="text" w:horzAnchor="margin" w:tblpY="244"/>
        <w:tblW w:w="13943" w:type="dxa"/>
        <w:tblBorders>
          <w:top w:val="single" w:sz="4" w:space="0" w:color="060644"/>
          <w:left w:val="single" w:sz="4" w:space="0" w:color="060644"/>
          <w:bottom w:val="single" w:sz="4" w:space="0" w:color="060644"/>
          <w:right w:val="single" w:sz="4" w:space="0" w:color="060644"/>
          <w:insideH w:val="single" w:sz="4" w:space="0" w:color="060644"/>
          <w:insideV w:val="single" w:sz="4" w:space="0" w:color="060644"/>
        </w:tblBorders>
        <w:tblLayout w:type="fixed"/>
        <w:tblLook w:val="04A0" w:firstRow="1" w:lastRow="0" w:firstColumn="1" w:lastColumn="0" w:noHBand="0" w:noVBand="1"/>
      </w:tblPr>
      <w:tblGrid>
        <w:gridCol w:w="841"/>
        <w:gridCol w:w="11907"/>
        <w:gridCol w:w="1195"/>
      </w:tblGrid>
      <w:tr w:rsidR="00722C74" w:rsidRPr="00F46F42" w14:paraId="1A29D391" w14:textId="77777777" w:rsidTr="00722C74">
        <w:trPr>
          <w:trHeight w:val="839"/>
        </w:trPr>
        <w:tc>
          <w:tcPr>
            <w:tcW w:w="841" w:type="dxa"/>
            <w:shd w:val="clear" w:color="auto" w:fill="auto"/>
            <w:noWrap/>
            <w:vAlign w:val="center"/>
            <w:hideMark/>
          </w:tcPr>
          <w:p w14:paraId="54977CDF" w14:textId="77777777" w:rsidR="00722C74" w:rsidRPr="00F46F42" w:rsidRDefault="00722C74"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8.1</w:t>
            </w:r>
          </w:p>
        </w:tc>
        <w:tc>
          <w:tcPr>
            <w:tcW w:w="11907" w:type="dxa"/>
            <w:shd w:val="clear" w:color="auto" w:fill="auto"/>
            <w:noWrap/>
            <w:vAlign w:val="center"/>
            <w:hideMark/>
          </w:tcPr>
          <w:p w14:paraId="529E671B" w14:textId="77777777" w:rsidR="00722C74" w:rsidRPr="00F46F42" w:rsidRDefault="00722C74"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MEASURE:</w:t>
            </w:r>
            <w:r w:rsidRPr="00F46F42">
              <w:rPr>
                <w:rFonts w:ascii="Arial" w:eastAsia="Times New Roman" w:hAnsi="Arial" w:cs="Arial"/>
                <w:color w:val="000000"/>
                <w:lang w:eastAsia="en-GB"/>
              </w:rPr>
              <w:t xml:space="preserve"> Regular (</w:t>
            </w:r>
            <w:proofErr w:type="gramStart"/>
            <w:r w:rsidRPr="00F46F42">
              <w:rPr>
                <w:rFonts w:ascii="Arial" w:eastAsia="Times New Roman" w:hAnsi="Arial" w:cs="Arial"/>
                <w:color w:val="000000"/>
                <w:lang w:eastAsia="en-GB"/>
              </w:rPr>
              <w:t>e.g.</w:t>
            </w:r>
            <w:proofErr w:type="gramEnd"/>
            <w:r w:rsidRPr="00F46F42">
              <w:rPr>
                <w:rFonts w:ascii="Arial" w:eastAsia="Times New Roman" w:hAnsi="Arial" w:cs="Arial"/>
                <w:color w:val="000000"/>
                <w:lang w:eastAsia="en-GB"/>
              </w:rPr>
              <w:t xml:space="preserve"> annual or bi-annual) wellbeing measure (e.g. HSE Management Standards Indicator Tool) is taken</w:t>
            </w:r>
          </w:p>
        </w:tc>
        <w:sdt>
          <w:sdtPr>
            <w:rPr>
              <w:rFonts w:ascii="Arial" w:eastAsia="Times New Roman" w:hAnsi="Arial" w:cs="Arial"/>
              <w:color w:val="000000"/>
              <w:lang w:eastAsia="en-GB"/>
            </w:rPr>
            <w:alias w:val="Self Assessment"/>
            <w:tag w:val="Self Assessment"/>
            <w:id w:val="-353575889"/>
            <w:placeholder>
              <w:docPart w:val="BF71478E47C8436AA90A7363EEF5F0FA"/>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21E64676" w14:textId="77777777" w:rsidR="00722C74" w:rsidRPr="00F46F42" w:rsidRDefault="00722C74"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722C74" w:rsidRPr="00F46F42" w14:paraId="634EFB7B" w14:textId="77777777" w:rsidTr="00722C74">
        <w:trPr>
          <w:trHeight w:val="839"/>
        </w:trPr>
        <w:tc>
          <w:tcPr>
            <w:tcW w:w="841" w:type="dxa"/>
            <w:shd w:val="clear" w:color="auto" w:fill="auto"/>
            <w:noWrap/>
            <w:vAlign w:val="center"/>
            <w:hideMark/>
          </w:tcPr>
          <w:p w14:paraId="51A62C14" w14:textId="77777777" w:rsidR="00722C74" w:rsidRPr="00F46F42" w:rsidRDefault="00722C74"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8.2</w:t>
            </w:r>
          </w:p>
        </w:tc>
        <w:tc>
          <w:tcPr>
            <w:tcW w:w="11907" w:type="dxa"/>
            <w:shd w:val="clear" w:color="auto" w:fill="auto"/>
            <w:noWrap/>
            <w:vAlign w:val="center"/>
            <w:hideMark/>
          </w:tcPr>
          <w:p w14:paraId="6EF5E343" w14:textId="77777777" w:rsidR="00722C74" w:rsidRPr="00F46F42" w:rsidRDefault="00722C74"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TAKE ACTION:</w:t>
            </w:r>
            <w:r w:rsidRPr="00F46F42">
              <w:rPr>
                <w:rFonts w:ascii="Arial" w:eastAsia="Times New Roman" w:hAnsi="Arial" w:cs="Arial"/>
                <w:color w:val="000000"/>
                <w:lang w:eastAsia="en-GB"/>
              </w:rPr>
              <w:t xml:space="preserve"> Findings from the annual wellbeing measure are translated into an action plan</w:t>
            </w:r>
          </w:p>
        </w:tc>
        <w:sdt>
          <w:sdtPr>
            <w:rPr>
              <w:rFonts w:ascii="Arial" w:eastAsia="Times New Roman" w:hAnsi="Arial" w:cs="Arial"/>
              <w:color w:val="000000"/>
              <w:lang w:eastAsia="en-GB"/>
            </w:rPr>
            <w:alias w:val="Self Assessment"/>
            <w:tag w:val="Self Assessment"/>
            <w:id w:val="623198675"/>
            <w:placeholder>
              <w:docPart w:val="0B4FFF3889C44A47A93AFA72D80346D2"/>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6A1C8609" w14:textId="77777777" w:rsidR="00722C74" w:rsidRPr="00F46F42" w:rsidRDefault="00722C74"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722C74" w:rsidRPr="00F46F42" w14:paraId="5EF47C71" w14:textId="77777777" w:rsidTr="00722C74">
        <w:trPr>
          <w:trHeight w:val="839"/>
        </w:trPr>
        <w:tc>
          <w:tcPr>
            <w:tcW w:w="841" w:type="dxa"/>
            <w:shd w:val="clear" w:color="auto" w:fill="auto"/>
            <w:noWrap/>
            <w:vAlign w:val="center"/>
            <w:hideMark/>
          </w:tcPr>
          <w:p w14:paraId="68129352" w14:textId="77777777" w:rsidR="00722C74" w:rsidRPr="00F46F42" w:rsidRDefault="00722C74"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8.3</w:t>
            </w:r>
          </w:p>
        </w:tc>
        <w:tc>
          <w:tcPr>
            <w:tcW w:w="11907" w:type="dxa"/>
            <w:shd w:val="clear" w:color="auto" w:fill="auto"/>
            <w:noWrap/>
            <w:vAlign w:val="center"/>
            <w:hideMark/>
          </w:tcPr>
          <w:p w14:paraId="2BAA9160" w14:textId="71D273E6" w:rsidR="00722C74" w:rsidRPr="00F46F42" w:rsidRDefault="00722C74"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LEAD:</w:t>
            </w:r>
            <w:r w:rsidRPr="00F46F42">
              <w:rPr>
                <w:rFonts w:ascii="Arial" w:eastAsia="Times New Roman" w:hAnsi="Arial" w:cs="Arial"/>
                <w:color w:val="000000"/>
                <w:lang w:eastAsia="en-GB"/>
              </w:rPr>
              <w:t xml:space="preserve"> Wellbeing Lead is employed (with dedicated time and expertise to deliver this measure</w:t>
            </w:r>
            <w:r w:rsidR="005C42EC" w:rsidRPr="00F46F42">
              <w:rPr>
                <w:rFonts w:ascii="Arial" w:eastAsia="Times New Roman" w:hAnsi="Arial" w:cs="Arial"/>
                <w:color w:val="000000"/>
                <w:lang w:eastAsia="en-GB"/>
              </w:rPr>
              <w:t xml:space="preserve"> in conjunction with the management team</w:t>
            </w:r>
            <w:r w:rsidRPr="00F46F42">
              <w:rPr>
                <w:rFonts w:ascii="Arial" w:eastAsia="Times New Roman" w:hAnsi="Arial" w:cs="Arial"/>
                <w:color w:val="000000"/>
                <w:lang w:eastAsia="en-GB"/>
              </w:rPr>
              <w:t>)</w:t>
            </w:r>
          </w:p>
        </w:tc>
        <w:sdt>
          <w:sdtPr>
            <w:rPr>
              <w:rFonts w:ascii="Arial" w:eastAsia="Times New Roman" w:hAnsi="Arial" w:cs="Arial"/>
              <w:color w:val="000000"/>
              <w:lang w:eastAsia="en-GB"/>
            </w:rPr>
            <w:alias w:val="Self Assessment"/>
            <w:tag w:val="Self Assessment"/>
            <w:id w:val="-1049064790"/>
            <w:placeholder>
              <w:docPart w:val="BA890F4E745E4794AFD045ACE89F3A06"/>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4997C885" w14:textId="77777777" w:rsidR="00722C74" w:rsidRPr="00F46F42" w:rsidRDefault="00722C74"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722C74" w:rsidRPr="00F46F42" w14:paraId="170DEFDF" w14:textId="77777777" w:rsidTr="00722C74">
        <w:trPr>
          <w:trHeight w:val="839"/>
        </w:trPr>
        <w:tc>
          <w:tcPr>
            <w:tcW w:w="841" w:type="dxa"/>
            <w:shd w:val="clear" w:color="auto" w:fill="auto"/>
            <w:noWrap/>
            <w:vAlign w:val="center"/>
            <w:hideMark/>
          </w:tcPr>
          <w:p w14:paraId="6456EAFE" w14:textId="77777777" w:rsidR="00722C74" w:rsidRPr="00F46F42" w:rsidRDefault="00722C74"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8.4</w:t>
            </w:r>
          </w:p>
        </w:tc>
        <w:tc>
          <w:tcPr>
            <w:tcW w:w="11907" w:type="dxa"/>
            <w:shd w:val="clear" w:color="auto" w:fill="auto"/>
            <w:noWrap/>
            <w:vAlign w:val="center"/>
            <w:hideMark/>
          </w:tcPr>
          <w:p w14:paraId="7581FA59" w14:textId="3E519F0F" w:rsidR="00722C74" w:rsidRPr="00F46F42" w:rsidRDefault="00722C74"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LEARN:</w:t>
            </w:r>
            <w:r w:rsidRPr="00F46F42">
              <w:rPr>
                <w:rFonts w:ascii="Arial" w:eastAsia="Times New Roman" w:hAnsi="Arial" w:cs="Arial"/>
                <w:color w:val="000000"/>
                <w:lang w:eastAsia="en-GB"/>
              </w:rPr>
              <w:t xml:space="preserve"> The experience of staff at work is embedded within continuous improvement cycles</w:t>
            </w:r>
            <w:r w:rsidR="005C42EC" w:rsidRPr="00F46F42">
              <w:rPr>
                <w:rFonts w:ascii="Arial" w:eastAsia="Times New Roman" w:hAnsi="Arial" w:cs="Arial"/>
                <w:color w:val="000000"/>
                <w:lang w:eastAsia="en-GB"/>
              </w:rPr>
              <w:t xml:space="preserve">, which includes feedback to staff on </w:t>
            </w:r>
            <w:r w:rsidR="008D704B" w:rsidRPr="00F46F42">
              <w:rPr>
                <w:rFonts w:ascii="Arial" w:eastAsia="Times New Roman" w:hAnsi="Arial" w:cs="Arial"/>
                <w:color w:val="000000"/>
                <w:lang w:eastAsia="en-GB"/>
              </w:rPr>
              <w:t>active processes to improve the core conditions of work.</w:t>
            </w:r>
          </w:p>
        </w:tc>
        <w:sdt>
          <w:sdtPr>
            <w:rPr>
              <w:rFonts w:ascii="Arial" w:eastAsia="Times New Roman" w:hAnsi="Arial" w:cs="Arial"/>
              <w:color w:val="000000"/>
              <w:lang w:eastAsia="en-GB"/>
            </w:rPr>
            <w:alias w:val="Self Assessment"/>
            <w:tag w:val="Self Assessment"/>
            <w:id w:val="-1851790538"/>
            <w:placeholder>
              <w:docPart w:val="0C540F5496254E70AFADF2342C6233E1"/>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166E0DA3" w14:textId="77777777" w:rsidR="00722C74" w:rsidRPr="00F46F42" w:rsidRDefault="00722C74"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bl>
    <w:p w14:paraId="19F53E94" w14:textId="77777777" w:rsidR="00821E61" w:rsidRPr="00F46F42" w:rsidRDefault="00821E61" w:rsidP="00F46F42">
      <w:pPr>
        <w:spacing w:line="360" w:lineRule="auto"/>
        <w:rPr>
          <w:rFonts w:ascii="Arial" w:hAnsi="Arial" w:cs="Arial"/>
        </w:rPr>
      </w:pPr>
    </w:p>
    <w:p w14:paraId="7C5E9019" w14:textId="0A395209" w:rsidR="00A369A2" w:rsidRPr="00F46F42" w:rsidRDefault="00A369A2" w:rsidP="00F46F42">
      <w:pPr>
        <w:spacing w:line="360" w:lineRule="auto"/>
        <w:rPr>
          <w:rFonts w:ascii="Arial" w:eastAsiaTheme="majorEastAsia" w:hAnsi="Arial" w:cs="Arial"/>
          <w:color w:val="007AC2"/>
          <w:sz w:val="24"/>
          <w:szCs w:val="24"/>
        </w:rPr>
      </w:pPr>
      <w:r w:rsidRPr="00F46F42">
        <w:rPr>
          <w:rFonts w:ascii="Arial" w:eastAsiaTheme="majorEastAsia" w:hAnsi="Arial" w:cs="Arial"/>
          <w:color w:val="007AC2"/>
          <w:sz w:val="24"/>
          <w:szCs w:val="24"/>
        </w:rPr>
        <w:br w:type="page"/>
      </w:r>
    </w:p>
    <w:p w14:paraId="540CE834" w14:textId="77777777" w:rsidR="008D704B" w:rsidRPr="00F46F42" w:rsidRDefault="008D704B" w:rsidP="00F46F42">
      <w:pPr>
        <w:spacing w:line="360" w:lineRule="auto"/>
        <w:rPr>
          <w:rFonts w:ascii="Arial" w:eastAsiaTheme="majorEastAsia" w:hAnsi="Arial" w:cs="Arial"/>
          <w:color w:val="007AC2"/>
          <w:sz w:val="24"/>
          <w:szCs w:val="24"/>
        </w:rPr>
      </w:pPr>
    </w:p>
    <w:p w14:paraId="083A709E" w14:textId="5C4FCC54" w:rsidR="00236257" w:rsidRPr="00F46F42" w:rsidRDefault="000A4294" w:rsidP="00F46F42">
      <w:pPr>
        <w:pStyle w:val="Heading2"/>
        <w:spacing w:line="360" w:lineRule="auto"/>
        <w:rPr>
          <w:rFonts w:ascii="Arial" w:hAnsi="Arial" w:cs="Arial"/>
          <w:sz w:val="24"/>
          <w:szCs w:val="24"/>
        </w:rPr>
      </w:pPr>
      <w:r w:rsidRPr="00F46F42">
        <w:rPr>
          <w:rFonts w:ascii="Arial" w:hAnsi="Arial" w:cs="Arial"/>
          <w:sz w:val="24"/>
          <w:szCs w:val="24"/>
        </w:rPr>
        <w:t xml:space="preserve">8b. </w:t>
      </w:r>
      <w:r w:rsidR="00236257" w:rsidRPr="00F46F42">
        <w:rPr>
          <w:rFonts w:ascii="Arial" w:hAnsi="Arial" w:cs="Arial"/>
          <w:sz w:val="24"/>
          <w:szCs w:val="24"/>
        </w:rPr>
        <w:t>Unit Improvement Questions</w:t>
      </w:r>
      <w:r w:rsidR="00A02729" w:rsidRPr="00F46F42">
        <w:rPr>
          <w:rFonts w:ascii="Arial" w:hAnsi="Arial" w:cs="Arial"/>
          <w:sz w:val="24"/>
          <w:szCs w:val="24"/>
        </w:rPr>
        <w:t xml:space="preserve"> for recommendation 8</w:t>
      </w:r>
      <w:r w:rsidR="00236257" w:rsidRPr="00F46F42">
        <w:rPr>
          <w:rFonts w:ascii="Arial" w:hAnsi="Arial" w:cs="Arial"/>
          <w:sz w:val="24"/>
          <w:szCs w:val="24"/>
        </w:rPr>
        <w:t>:</w:t>
      </w:r>
    </w:p>
    <w:p w14:paraId="6618282C" w14:textId="77777777" w:rsidR="00FA3EED" w:rsidRPr="00F04C12" w:rsidRDefault="00FA3EED" w:rsidP="00FA3EED">
      <w:pPr>
        <w:spacing w:after="0" w:line="240" w:lineRule="auto"/>
        <w:rPr>
          <w:rFonts w:ascii="Arial" w:eastAsia="Times New Roman" w:hAnsi="Arial" w:cs="Arial"/>
          <w:lang w:eastAsia="en-GB"/>
        </w:rPr>
      </w:pPr>
      <w:r w:rsidRPr="00F04C12">
        <w:rPr>
          <w:rFonts w:ascii="Arial" w:eastAsia="Times New Roman" w:hAnsi="Arial" w:cs="Arial"/>
          <w:lang w:eastAsia="en-GB"/>
        </w:rPr>
        <w:t>Please use the following to answer this section:</w:t>
      </w:r>
    </w:p>
    <w:p w14:paraId="47CA1386" w14:textId="77777777" w:rsidR="00FA3EED" w:rsidRPr="00EC7FDC" w:rsidRDefault="00FA3EED" w:rsidP="00FA3EED">
      <w:pPr>
        <w:numPr>
          <w:ilvl w:val="0"/>
          <w:numId w:val="10"/>
        </w:numPr>
        <w:spacing w:before="100" w:beforeAutospacing="1" w:after="100" w:afterAutospacing="1" w:line="240" w:lineRule="auto"/>
        <w:rPr>
          <w:rFonts w:ascii="Arial" w:eastAsia="Times New Roman" w:hAnsi="Arial" w:cs="Arial"/>
          <w:color w:val="000000"/>
          <w:lang w:eastAsia="en-GB"/>
        </w:rPr>
      </w:pPr>
      <w:r w:rsidRPr="00EC7FDC">
        <w:rPr>
          <w:rFonts w:ascii="Arial" w:eastAsia="Times New Roman" w:hAnsi="Arial" w:cs="Arial"/>
          <w:color w:val="000000"/>
          <w:lang w:eastAsia="en-GB"/>
        </w:rPr>
        <w:t>With regards to this recommendation, what are our ideas and plan of action.</w:t>
      </w:r>
    </w:p>
    <w:p w14:paraId="2E5BD8F8" w14:textId="77777777" w:rsidR="00FA3EED" w:rsidRPr="008C08EF" w:rsidRDefault="00FA3EED" w:rsidP="00FA3EED">
      <w:pPr>
        <w:numPr>
          <w:ilvl w:val="0"/>
          <w:numId w:val="10"/>
        </w:numPr>
        <w:spacing w:before="100" w:beforeAutospacing="1" w:after="100" w:afterAutospacing="1"/>
        <w:rPr>
          <w:rFonts w:ascii="Arial" w:eastAsia="Times New Roman" w:hAnsi="Arial" w:cs="Arial"/>
          <w:lang w:eastAsia="en-GB"/>
        </w:rPr>
      </w:pPr>
      <w:r w:rsidRPr="00F04C12">
        <w:rPr>
          <w:rFonts w:ascii="Arial" w:eastAsia="Times New Roman" w:hAnsi="Arial" w:cs="Arial"/>
          <w:lang w:eastAsia="en-GB"/>
        </w:rPr>
        <w:t xml:space="preserve">Who is </w:t>
      </w:r>
      <w:proofErr w:type="gramStart"/>
      <w:r w:rsidRPr="00F04C12">
        <w:rPr>
          <w:rFonts w:ascii="Arial" w:eastAsia="Times New Roman" w:hAnsi="Arial" w:cs="Arial"/>
          <w:lang w:eastAsia="en-GB"/>
        </w:rPr>
        <w:t>responsible.</w:t>
      </w:r>
      <w:proofErr w:type="gramEnd"/>
    </w:p>
    <w:p w14:paraId="149F5B0B" w14:textId="77777777" w:rsidR="00FA3EED" w:rsidRPr="008C08EF" w:rsidRDefault="00FA3EED" w:rsidP="00FA3EED">
      <w:pPr>
        <w:numPr>
          <w:ilvl w:val="0"/>
          <w:numId w:val="10"/>
        </w:numPr>
        <w:spacing w:before="100" w:beforeAutospacing="1" w:after="100" w:afterAutospacing="1" w:line="240" w:lineRule="auto"/>
        <w:rPr>
          <w:rFonts w:ascii="Arial" w:eastAsia="Times New Roman" w:hAnsi="Arial" w:cs="Arial"/>
          <w:lang w:eastAsia="en-GB"/>
        </w:rPr>
      </w:pPr>
      <w:r w:rsidRPr="00F04C12">
        <w:rPr>
          <w:rFonts w:ascii="Arial" w:eastAsia="Times New Roman" w:hAnsi="Arial" w:cs="Arial"/>
          <w:lang w:eastAsia="en-GB"/>
        </w:rPr>
        <w:t>Review date.</w:t>
      </w:r>
    </w:p>
    <w:p w14:paraId="40746A45" w14:textId="77777777" w:rsidR="00FA3EED" w:rsidRPr="008C08EF" w:rsidRDefault="00FA3EED" w:rsidP="00FA3EED">
      <w:pPr>
        <w:pStyle w:val="Heading1"/>
        <w:spacing w:line="360" w:lineRule="auto"/>
        <w:rPr>
          <w:rFonts w:ascii="Arial" w:hAnsi="Arial" w:cs="Arial"/>
          <w:sz w:val="22"/>
          <w:szCs w:val="22"/>
        </w:rPr>
      </w:pPr>
      <w:r w:rsidRPr="008C08EF">
        <w:rPr>
          <w:rFonts w:ascii="Arial" w:hAnsi="Arial" w:cs="Arial"/>
          <w:noProof/>
          <w:sz w:val="22"/>
          <w:szCs w:val="22"/>
        </w:rPr>
        <mc:AlternateContent>
          <mc:Choice Requires="wps">
            <w:drawing>
              <wp:anchor distT="0" distB="0" distL="114300" distR="114300" simplePos="0" relativeHeight="251658250" behindDoc="0" locked="0" layoutInCell="1" allowOverlap="1" wp14:anchorId="083CD642" wp14:editId="20F452D5">
                <wp:simplePos x="0" y="0"/>
                <wp:positionH relativeFrom="column">
                  <wp:posOffset>15240</wp:posOffset>
                </wp:positionH>
                <wp:positionV relativeFrom="paragraph">
                  <wp:posOffset>92075</wp:posOffset>
                </wp:positionV>
                <wp:extent cx="8115300" cy="3848100"/>
                <wp:effectExtent l="0" t="0" r="19050" b="19050"/>
                <wp:wrapNone/>
                <wp:docPr id="13" name="Text Box 13"/>
                <wp:cNvGraphicFramePr/>
                <a:graphic xmlns:a="http://schemas.openxmlformats.org/drawingml/2006/main">
                  <a:graphicData uri="http://schemas.microsoft.com/office/word/2010/wordprocessingShape">
                    <wps:wsp>
                      <wps:cNvSpPr txBox="1"/>
                      <wps:spPr>
                        <a:xfrm>
                          <a:off x="0" y="0"/>
                          <a:ext cx="8115300" cy="3848100"/>
                        </a:xfrm>
                        <a:prstGeom prst="rect">
                          <a:avLst/>
                        </a:prstGeom>
                        <a:solidFill>
                          <a:schemeClr val="lt1"/>
                        </a:solidFill>
                        <a:ln w="6350">
                          <a:solidFill>
                            <a:prstClr val="black"/>
                          </a:solidFill>
                        </a:ln>
                      </wps:spPr>
                      <wps:txbx>
                        <w:txbxContent>
                          <w:p w14:paraId="4E7FA6ED" w14:textId="77777777" w:rsidR="00FA3EED" w:rsidRPr="008C08EF" w:rsidRDefault="00FA3EED" w:rsidP="00FA3EED">
                            <w:pPr>
                              <w:rPr>
                                <w:rFonts w:ascii="Arial" w:hAnsi="Arial" w:cs="Arial"/>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83CD642" id="Text Box 13" o:spid="_x0000_s1035" type="#_x0000_t202" style="position:absolute;margin-left:1.2pt;margin-top:7.25pt;width:639pt;height:303pt;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NJjuUAIAAKsEAAAOAAAAZHJzL2Uyb0RvYy54bWysVMFuGjEQvVfqP1i+N8sCSQliiWgiqkpR&#10;EimpcjZeb1jV63Ftwy79+j57gZC0p6oX45l5+zzzZobZVddotlXO12QKnp8NOFNGUlmbl4J/f1p+&#10;mnDmgzCl0GRUwXfK86v5xw+z1k7VkNakS+UYSIyftrbg6xDsNMu8XKtG+DOyyiBYkWtEgOlestKJ&#10;FuyNzoaDwUXWkiutI6m8h/emD/J54q8qJcN9VXkVmC44cgvpdOlcxTObz8T0xQm7ruU+DfEPWTSi&#10;Nnj0SHUjgmAbV/9B1dTSkacqnElqMqqqWqpUA6rJB++qeVwLq1ItEMfbo0z+/9HKu+2DY3WJ3o04&#10;M6JBj55UF9gX6hhc0Ke1fgrYowUwdPADe/B7OGPZXeWa+IuCGOJQendUN7JJOCd5fj4aICQRG03G&#10;kxwG+LPXz63z4auihsVLwR3al1QV21sfeugBEl/zpOtyWWudjDgy6lo7thVotg4pSZC/QWnD2oJf&#10;jM4HifhNLFIfv19pIX/s0ztBgU8b5BxF6YuPt9CtuiTi5UGYFZU76OWonzhv5bIG/a3w4UE4jBh0&#10;wNqEexyVJuRE+xtna3K//uaPeHQeUc5ajGzB/c+NcIoz/c1gJi7z8TjOeDLG55+HMNxpZHUaMZvm&#10;miBUjgW1Ml0jPujDtXLUPGO7FvFVhISReLvg4XC9Dv0iYTulWiwSCFNtRbg1j1ZG6tiYKOtT9yyc&#10;3bc1YCLu6DDcYvquuz02fmlosQlU1an1Uede1b382Ig0PPvtjSt3aifU63/M/DcAAAD//wMAUEsD&#10;BBQABgAIAAAAIQDcB6uM2wAAAAkBAAAPAAAAZHJzL2Rvd25yZXYueG1sTI/BTsMwEETvSPyDtUjc&#10;qE3UViHEqQAVLpxoEedt7NoWsR3Zbhr+nu0Jjjszmn3TbmY/sEmn7GKQcL8QwHToo3LBSPjcv97V&#10;wHLBoHCIQUv40Rk23fVVi42K5/Chp10xjEpCblCCLWVsOM+91R7zIo46kHeMyWOhMxmuEp6p3A+8&#10;EmLNPbpAHyyO+sXq/nt38hK2z+bB9DUmu62Vc9P8dXw3b1Le3sxPj8CKnstfGC74hA4dMR3iKajM&#10;BgnVkoIkL1fALnZVC1IOEtaVWAHvWv5/QfcLAAD//wMAUEsBAi0AFAAGAAgAAAAhALaDOJL+AAAA&#10;4QEAABMAAAAAAAAAAAAAAAAAAAAAAFtDb250ZW50X1R5cGVzXS54bWxQSwECLQAUAAYACAAAACEA&#10;OP0h/9YAAACUAQAACwAAAAAAAAAAAAAAAAAvAQAAX3JlbHMvLnJlbHNQSwECLQAUAAYACAAAACEA&#10;ejSY7lACAACrBAAADgAAAAAAAAAAAAAAAAAuAgAAZHJzL2Uyb0RvYy54bWxQSwECLQAUAAYACAAA&#10;ACEA3AerjNsAAAAJAQAADwAAAAAAAAAAAAAAAACqBAAAZHJzL2Rvd25yZXYueG1sUEsFBgAAAAAE&#10;AAQA8wAAALIFAAAAAA==&#10;" fillcolor="white [3201]" strokeweight=".5pt">
                <v:textbox>
                  <w:txbxContent>
                    <w:p w14:paraId="4E7FA6ED" w14:textId="77777777" w:rsidR="00FA3EED" w:rsidRPr="008C08EF" w:rsidRDefault="00FA3EED" w:rsidP="00FA3EED">
                      <w:pPr>
                        <w:rPr>
                          <w:rFonts w:ascii="Arial" w:hAnsi="Arial" w:cs="Arial"/>
                        </w:rPr>
                      </w:pPr>
                    </w:p>
                  </w:txbxContent>
                </v:textbox>
              </v:shape>
            </w:pict>
          </mc:Fallback>
        </mc:AlternateContent>
      </w:r>
    </w:p>
    <w:p w14:paraId="4D1DB886" w14:textId="77777777" w:rsidR="00FA3EED" w:rsidRPr="008C08EF" w:rsidRDefault="00FA3EED" w:rsidP="00FA3EED">
      <w:pPr>
        <w:rPr>
          <w:rFonts w:ascii="Arial" w:hAnsi="Arial" w:cs="Arial"/>
        </w:rPr>
      </w:pPr>
    </w:p>
    <w:p w14:paraId="0CB14464" w14:textId="77777777" w:rsidR="00236257" w:rsidRPr="00F46F42" w:rsidRDefault="00236257" w:rsidP="00F46F42">
      <w:pPr>
        <w:spacing w:line="360" w:lineRule="auto"/>
        <w:rPr>
          <w:rFonts w:ascii="Arial" w:hAnsi="Arial" w:cs="Arial"/>
          <w:sz w:val="24"/>
          <w:szCs w:val="24"/>
        </w:rPr>
      </w:pPr>
    </w:p>
    <w:p w14:paraId="1A2A7966" w14:textId="77777777" w:rsidR="008D704B" w:rsidRPr="00F46F42" w:rsidRDefault="008D704B" w:rsidP="00F46F42">
      <w:pPr>
        <w:spacing w:line="360" w:lineRule="auto"/>
        <w:rPr>
          <w:rFonts w:ascii="Arial" w:eastAsia="Times New Roman" w:hAnsi="Arial" w:cs="Arial"/>
          <w:color w:val="060644"/>
          <w:sz w:val="28"/>
          <w:szCs w:val="28"/>
          <w:lang w:eastAsia="en-GB"/>
        </w:rPr>
      </w:pPr>
      <w:r w:rsidRPr="00F46F42">
        <w:rPr>
          <w:rFonts w:ascii="Arial" w:eastAsia="Times New Roman" w:hAnsi="Arial" w:cs="Arial"/>
          <w:sz w:val="24"/>
          <w:szCs w:val="24"/>
          <w:lang w:eastAsia="en-GB"/>
        </w:rPr>
        <w:br w:type="page"/>
      </w:r>
    </w:p>
    <w:p w14:paraId="10FA7E9C" w14:textId="64A4CD9B" w:rsidR="00A369A2" w:rsidRPr="00FA3EED" w:rsidRDefault="008D704B" w:rsidP="00FA3EED">
      <w:pPr>
        <w:pStyle w:val="Heading1"/>
        <w:spacing w:line="360" w:lineRule="auto"/>
        <w:ind w:right="-76"/>
        <w:rPr>
          <w:rFonts w:ascii="Arial" w:eastAsia="Times New Roman" w:hAnsi="Arial" w:cs="Arial"/>
          <w:sz w:val="32"/>
          <w:szCs w:val="28"/>
          <w:lang w:eastAsia="en-GB"/>
        </w:rPr>
      </w:pPr>
      <w:r w:rsidRPr="00F46F42">
        <w:rPr>
          <w:rFonts w:ascii="Arial" w:eastAsia="Times New Roman" w:hAnsi="Arial" w:cs="Arial"/>
          <w:sz w:val="32"/>
          <w:szCs w:val="28"/>
          <w:lang w:eastAsia="en-GB"/>
        </w:rPr>
        <w:t>Recommendation 9:</w:t>
      </w:r>
      <w:r w:rsidR="00FA3EED">
        <w:rPr>
          <w:rFonts w:ascii="Arial" w:eastAsia="Times New Roman" w:hAnsi="Arial" w:cs="Arial"/>
          <w:sz w:val="32"/>
          <w:szCs w:val="28"/>
          <w:lang w:eastAsia="en-GB"/>
        </w:rPr>
        <w:t xml:space="preserve"> </w:t>
      </w:r>
      <w:r w:rsidR="00821E61" w:rsidRPr="00F46F42">
        <w:rPr>
          <w:rFonts w:ascii="Arial" w:eastAsia="Times New Roman" w:hAnsi="Arial" w:cs="Arial"/>
          <w:sz w:val="32"/>
          <w:szCs w:val="28"/>
          <w:lang w:eastAsia="en-GB"/>
        </w:rPr>
        <w:t>Understand and mediate the staff stress and trauma</w:t>
      </w:r>
      <w:r w:rsidR="00FA3EED">
        <w:rPr>
          <w:rFonts w:ascii="Arial" w:eastAsia="Times New Roman" w:hAnsi="Arial" w:cs="Arial"/>
          <w:sz w:val="32"/>
          <w:szCs w:val="28"/>
          <w:lang w:eastAsia="en-GB"/>
        </w:rPr>
        <w:t xml:space="preserve"> </w:t>
      </w:r>
      <w:r w:rsidR="00821E61" w:rsidRPr="00F46F42">
        <w:rPr>
          <w:rFonts w:ascii="Arial" w:eastAsia="Times New Roman" w:hAnsi="Arial" w:cs="Arial"/>
          <w:sz w:val="32"/>
          <w:szCs w:val="28"/>
          <w:lang w:eastAsia="en-GB"/>
        </w:rPr>
        <w:t>response</w:t>
      </w:r>
      <w:r w:rsidR="00BF46D4" w:rsidRPr="00F46F42">
        <w:rPr>
          <w:rFonts w:ascii="Arial" w:eastAsia="Times New Roman" w:hAnsi="Arial" w:cs="Arial"/>
          <w:sz w:val="32"/>
          <w:szCs w:val="28"/>
          <w:lang w:eastAsia="en-GB"/>
        </w:rPr>
        <w:t>.</w:t>
      </w:r>
    </w:p>
    <w:p w14:paraId="017FAC0C" w14:textId="7614A492" w:rsidR="008C37BF" w:rsidRPr="00F46F42" w:rsidRDefault="008C37BF" w:rsidP="00F46F42">
      <w:pPr>
        <w:pStyle w:val="Heading2"/>
        <w:spacing w:line="360" w:lineRule="auto"/>
        <w:rPr>
          <w:rFonts w:ascii="Arial" w:hAnsi="Arial" w:cs="Arial"/>
          <w:sz w:val="24"/>
          <w:szCs w:val="24"/>
        </w:rPr>
      </w:pPr>
      <w:r w:rsidRPr="00F46F42">
        <w:rPr>
          <w:rFonts w:ascii="Arial" w:hAnsi="Arial" w:cs="Arial"/>
          <w:sz w:val="24"/>
          <w:szCs w:val="24"/>
        </w:rPr>
        <w:t>Background</w:t>
      </w:r>
    </w:p>
    <w:p w14:paraId="770757E9" w14:textId="2907945D" w:rsidR="00BF46D4" w:rsidRPr="00F46F42" w:rsidRDefault="0014660E" w:rsidP="00F46F42">
      <w:pPr>
        <w:spacing w:line="360" w:lineRule="auto"/>
        <w:rPr>
          <w:rFonts w:ascii="Arial" w:hAnsi="Arial" w:cs="Arial"/>
        </w:rPr>
      </w:pPr>
      <w:r w:rsidRPr="00F46F42">
        <w:rPr>
          <w:rFonts w:ascii="Arial" w:hAnsi="Arial" w:cs="Arial"/>
        </w:rPr>
        <w:t>The clinical nature of caring for the intensive care patient shapes the staff, their relationships with each other, and with external departments. Working with high workload, with high acuity, complexity, sometimes limited options for treatment, high death rates and trauma shape the natural coping tendencies of intensive care staff. Staff are then vulnerable to psychological and moral distress, and sometimes mental health problems. Staff will sometimes utilise avoidant methods of coping to manage high exposure to psychological trauma</w:t>
      </w:r>
      <w:r w:rsidR="00F327B0" w:rsidRPr="00F46F42">
        <w:rPr>
          <w:rFonts w:ascii="Arial" w:hAnsi="Arial" w:cs="Arial"/>
        </w:rPr>
        <w:t>. Staff benefit from learning how to manage the demands of their role and recognise the way stress may manifest for them, including recognising symptoms of post-traumatic stress and offering systems to process trauma through individual and group conversations. However, it is also i</w:t>
      </w:r>
      <w:r w:rsidR="002350F6" w:rsidRPr="00F46F42">
        <w:rPr>
          <w:rFonts w:ascii="Arial" w:hAnsi="Arial" w:cs="Arial"/>
        </w:rPr>
        <w:t>m</w:t>
      </w:r>
      <w:r w:rsidR="00F327B0" w:rsidRPr="00F46F42">
        <w:rPr>
          <w:rFonts w:ascii="Arial" w:hAnsi="Arial" w:cs="Arial"/>
        </w:rPr>
        <w:t>portant to note the definition of work-related tress where demands exceed resources and not lay the locus of disturbance in the individual alone.</w:t>
      </w:r>
    </w:p>
    <w:p w14:paraId="09ACE378" w14:textId="663F734D" w:rsidR="00821E61" w:rsidRPr="00F46F42" w:rsidRDefault="000A4294" w:rsidP="00F46F42">
      <w:pPr>
        <w:pStyle w:val="Heading2"/>
        <w:spacing w:line="360" w:lineRule="auto"/>
        <w:rPr>
          <w:rFonts w:ascii="Arial" w:hAnsi="Arial" w:cs="Arial"/>
          <w:sz w:val="24"/>
          <w:szCs w:val="24"/>
        </w:rPr>
      </w:pPr>
      <w:r w:rsidRPr="00F46F42">
        <w:rPr>
          <w:rFonts w:ascii="Arial" w:hAnsi="Arial" w:cs="Arial"/>
          <w:sz w:val="24"/>
          <w:szCs w:val="24"/>
        </w:rPr>
        <w:t xml:space="preserve">9a. </w:t>
      </w:r>
      <w:r w:rsidR="0030555F" w:rsidRPr="00F46F42">
        <w:rPr>
          <w:rFonts w:ascii="Arial" w:hAnsi="Arial" w:cs="Arial"/>
          <w:sz w:val="24"/>
          <w:szCs w:val="24"/>
        </w:rPr>
        <w:t>Assurance Tool for Recommendation 9</w:t>
      </w:r>
    </w:p>
    <w:tbl>
      <w:tblPr>
        <w:tblpPr w:leftFromText="180" w:rightFromText="180" w:vertAnchor="text" w:tblpY="157"/>
        <w:tblW w:w="13943" w:type="dxa"/>
        <w:tblBorders>
          <w:top w:val="single" w:sz="4" w:space="0" w:color="060644"/>
          <w:left w:val="single" w:sz="4" w:space="0" w:color="060644"/>
          <w:bottom w:val="single" w:sz="4" w:space="0" w:color="060644"/>
          <w:right w:val="single" w:sz="4" w:space="0" w:color="060644"/>
          <w:insideH w:val="single" w:sz="4" w:space="0" w:color="060644"/>
          <w:insideV w:val="single" w:sz="4" w:space="0" w:color="060644"/>
        </w:tblBorders>
        <w:tblLayout w:type="fixed"/>
        <w:tblLook w:val="04A0" w:firstRow="1" w:lastRow="0" w:firstColumn="1" w:lastColumn="0" w:noHBand="0" w:noVBand="1"/>
      </w:tblPr>
      <w:tblGrid>
        <w:gridCol w:w="841"/>
        <w:gridCol w:w="11907"/>
        <w:gridCol w:w="1195"/>
      </w:tblGrid>
      <w:tr w:rsidR="00BF46D4" w:rsidRPr="00F46F42" w14:paraId="1E403537" w14:textId="77777777" w:rsidTr="00F60729">
        <w:trPr>
          <w:trHeight w:val="839"/>
        </w:trPr>
        <w:tc>
          <w:tcPr>
            <w:tcW w:w="841" w:type="dxa"/>
            <w:shd w:val="clear" w:color="auto" w:fill="auto"/>
            <w:noWrap/>
            <w:vAlign w:val="center"/>
            <w:hideMark/>
          </w:tcPr>
          <w:p w14:paraId="47503BD5" w14:textId="77777777" w:rsidR="00BF46D4" w:rsidRPr="00F46F42" w:rsidRDefault="00BF46D4"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9.1</w:t>
            </w:r>
          </w:p>
        </w:tc>
        <w:tc>
          <w:tcPr>
            <w:tcW w:w="11907" w:type="dxa"/>
            <w:shd w:val="clear" w:color="auto" w:fill="auto"/>
            <w:noWrap/>
            <w:vAlign w:val="center"/>
            <w:hideMark/>
          </w:tcPr>
          <w:p w14:paraId="6C1432A4" w14:textId="00FEEC33" w:rsidR="00BF46D4" w:rsidRPr="00F46F42" w:rsidRDefault="00BF46D4"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STAFF TRAINING:</w:t>
            </w:r>
            <w:r w:rsidRPr="00F46F42">
              <w:rPr>
                <w:rFonts w:ascii="Arial" w:eastAsia="Times New Roman" w:hAnsi="Arial" w:cs="Arial"/>
                <w:color w:val="000000"/>
                <w:lang w:eastAsia="en-GB"/>
              </w:rPr>
              <w:t xml:space="preserve"> A </w:t>
            </w:r>
            <w:r w:rsidR="008D704B" w:rsidRPr="00F46F42">
              <w:rPr>
                <w:rFonts w:ascii="Arial" w:eastAsia="Times New Roman" w:hAnsi="Arial" w:cs="Arial"/>
                <w:color w:val="000000"/>
                <w:lang w:eastAsia="en-GB"/>
              </w:rPr>
              <w:t>person with a recognised</w:t>
            </w:r>
            <w:r w:rsidRPr="00F46F42">
              <w:rPr>
                <w:rFonts w:ascii="Arial" w:eastAsia="Times New Roman" w:hAnsi="Arial" w:cs="Arial"/>
                <w:color w:val="000000"/>
                <w:lang w:eastAsia="en-GB"/>
              </w:rPr>
              <w:t xml:space="preserve"> professional </w:t>
            </w:r>
            <w:r w:rsidR="008D704B" w:rsidRPr="00F46F42">
              <w:rPr>
                <w:rFonts w:ascii="Arial" w:eastAsia="Times New Roman" w:hAnsi="Arial" w:cs="Arial"/>
                <w:color w:val="000000"/>
                <w:lang w:eastAsia="en-GB"/>
              </w:rPr>
              <w:t xml:space="preserve">qualification in mental health </w:t>
            </w:r>
            <w:r w:rsidR="00237813" w:rsidRPr="00F46F42">
              <w:rPr>
                <w:rFonts w:ascii="Arial" w:eastAsia="Times New Roman" w:hAnsi="Arial" w:cs="Arial"/>
                <w:color w:val="000000"/>
                <w:lang w:eastAsia="en-GB"/>
              </w:rPr>
              <w:t xml:space="preserve">or psychology </w:t>
            </w:r>
            <w:r w:rsidRPr="00F46F42">
              <w:rPr>
                <w:rFonts w:ascii="Arial" w:eastAsia="Times New Roman" w:hAnsi="Arial" w:cs="Arial"/>
                <w:color w:val="000000"/>
                <w:lang w:eastAsia="en-GB"/>
              </w:rPr>
              <w:t>provides awareness training regarding work-related stress</w:t>
            </w:r>
          </w:p>
        </w:tc>
        <w:sdt>
          <w:sdtPr>
            <w:rPr>
              <w:rFonts w:ascii="Arial" w:eastAsia="Times New Roman" w:hAnsi="Arial" w:cs="Arial"/>
              <w:color w:val="000000"/>
              <w:lang w:eastAsia="en-GB"/>
            </w:rPr>
            <w:alias w:val="Self Assessment"/>
            <w:tag w:val="Self Assessment"/>
            <w:id w:val="-312864664"/>
            <w:placeholder>
              <w:docPart w:val="AD362F4815CB4D4BB1BABDC6278700D1"/>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5DE7BCBB" w14:textId="77777777" w:rsidR="00BF46D4" w:rsidRPr="00F46F42" w:rsidRDefault="00BF46D4"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sz w:val="20"/>
                    <w:szCs w:val="20"/>
                  </w:rPr>
                  <w:t>Choose an item.</w:t>
                </w:r>
              </w:p>
            </w:tc>
          </w:sdtContent>
        </w:sdt>
      </w:tr>
      <w:tr w:rsidR="00BF46D4" w:rsidRPr="00F46F42" w14:paraId="533EB5D7" w14:textId="77777777" w:rsidTr="00F60729">
        <w:trPr>
          <w:trHeight w:val="839"/>
        </w:trPr>
        <w:tc>
          <w:tcPr>
            <w:tcW w:w="841" w:type="dxa"/>
            <w:shd w:val="clear" w:color="auto" w:fill="auto"/>
            <w:noWrap/>
            <w:vAlign w:val="center"/>
            <w:hideMark/>
          </w:tcPr>
          <w:p w14:paraId="20464C4F" w14:textId="77777777" w:rsidR="00BF46D4" w:rsidRPr="00F46F42" w:rsidRDefault="00BF46D4"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9.2</w:t>
            </w:r>
          </w:p>
        </w:tc>
        <w:tc>
          <w:tcPr>
            <w:tcW w:w="11907" w:type="dxa"/>
            <w:shd w:val="clear" w:color="auto" w:fill="auto"/>
            <w:noWrap/>
            <w:vAlign w:val="center"/>
            <w:hideMark/>
          </w:tcPr>
          <w:p w14:paraId="43EA378F" w14:textId="77777777" w:rsidR="00BF46D4" w:rsidRPr="00F46F42" w:rsidRDefault="00BF46D4"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MANAGEMENT TRAINING:</w:t>
            </w:r>
            <w:r w:rsidRPr="00F46F42">
              <w:rPr>
                <w:rFonts w:ascii="Arial" w:eastAsia="Times New Roman" w:hAnsi="Arial" w:cs="Arial"/>
                <w:color w:val="000000"/>
                <w:lang w:eastAsia="en-GB"/>
              </w:rPr>
              <w:t xml:space="preserve"> Managers are trained in wellbeing awareness for their staff</w:t>
            </w:r>
          </w:p>
        </w:tc>
        <w:sdt>
          <w:sdtPr>
            <w:rPr>
              <w:rFonts w:ascii="Arial" w:eastAsia="Times New Roman" w:hAnsi="Arial" w:cs="Arial"/>
              <w:color w:val="000000"/>
              <w:lang w:eastAsia="en-GB"/>
            </w:rPr>
            <w:alias w:val="Self Assessment"/>
            <w:tag w:val="Self Assessment"/>
            <w:id w:val="-820973592"/>
            <w:placeholder>
              <w:docPart w:val="C00A8A9257F84B0FA19A2E03AB651D3E"/>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0B624005" w14:textId="77777777" w:rsidR="00BF46D4" w:rsidRPr="00F46F42" w:rsidRDefault="00BF46D4"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BF46D4" w:rsidRPr="00F46F42" w14:paraId="48E47679" w14:textId="77777777" w:rsidTr="00F60729">
        <w:trPr>
          <w:trHeight w:val="839"/>
        </w:trPr>
        <w:tc>
          <w:tcPr>
            <w:tcW w:w="841" w:type="dxa"/>
            <w:shd w:val="clear" w:color="auto" w:fill="auto"/>
            <w:noWrap/>
            <w:vAlign w:val="center"/>
            <w:hideMark/>
          </w:tcPr>
          <w:p w14:paraId="27D2D186" w14:textId="77777777" w:rsidR="00BF46D4" w:rsidRPr="00F46F42" w:rsidRDefault="00BF46D4"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9.3</w:t>
            </w:r>
          </w:p>
        </w:tc>
        <w:tc>
          <w:tcPr>
            <w:tcW w:w="11907" w:type="dxa"/>
            <w:shd w:val="clear" w:color="auto" w:fill="auto"/>
            <w:noWrap/>
            <w:vAlign w:val="center"/>
            <w:hideMark/>
          </w:tcPr>
          <w:p w14:paraId="5DBCC20B" w14:textId="77777777" w:rsidR="00BF46D4" w:rsidRPr="00F46F42" w:rsidRDefault="00BF46D4"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CHECK IN:</w:t>
            </w:r>
            <w:r w:rsidRPr="00F46F42">
              <w:rPr>
                <w:rFonts w:ascii="Arial" w:eastAsia="Times New Roman" w:hAnsi="Arial" w:cs="Arial"/>
                <w:color w:val="000000"/>
                <w:lang w:eastAsia="en-GB"/>
              </w:rPr>
              <w:t xml:space="preserve"> Regular check-ins are held at the start and end of the shift, particularly in more testing shifts; potentially including principles of psychological first aid</w:t>
            </w:r>
          </w:p>
        </w:tc>
        <w:sdt>
          <w:sdtPr>
            <w:rPr>
              <w:rFonts w:ascii="Arial" w:eastAsia="Times New Roman" w:hAnsi="Arial" w:cs="Arial"/>
              <w:color w:val="000000"/>
              <w:lang w:eastAsia="en-GB"/>
            </w:rPr>
            <w:alias w:val="Self Assessment"/>
            <w:tag w:val="Self Assessment"/>
            <w:id w:val="-1131322641"/>
            <w:placeholder>
              <w:docPart w:val="B246F853479C44E2889AE8100719620B"/>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2D6CFAF6" w14:textId="77777777" w:rsidR="00BF46D4" w:rsidRPr="00F46F42" w:rsidRDefault="00BF46D4"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BF46D4" w:rsidRPr="00F46F42" w14:paraId="562D3397" w14:textId="77777777" w:rsidTr="00F60729">
        <w:trPr>
          <w:trHeight w:val="839"/>
        </w:trPr>
        <w:tc>
          <w:tcPr>
            <w:tcW w:w="841" w:type="dxa"/>
            <w:shd w:val="clear" w:color="auto" w:fill="auto"/>
            <w:noWrap/>
            <w:vAlign w:val="center"/>
            <w:hideMark/>
          </w:tcPr>
          <w:p w14:paraId="7FA1E841" w14:textId="77777777" w:rsidR="00BF46D4" w:rsidRPr="00F46F42" w:rsidRDefault="00BF46D4"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9.4</w:t>
            </w:r>
          </w:p>
        </w:tc>
        <w:tc>
          <w:tcPr>
            <w:tcW w:w="11907" w:type="dxa"/>
            <w:shd w:val="clear" w:color="auto" w:fill="auto"/>
            <w:noWrap/>
            <w:vAlign w:val="center"/>
            <w:hideMark/>
          </w:tcPr>
          <w:p w14:paraId="0157FFD3" w14:textId="77777777" w:rsidR="00BF46D4" w:rsidRPr="00F46F42" w:rsidRDefault="00BF46D4"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REFLECTION:</w:t>
            </w:r>
            <w:r w:rsidRPr="00F46F42">
              <w:rPr>
                <w:rFonts w:ascii="Arial" w:eastAsia="Times New Roman" w:hAnsi="Arial" w:cs="Arial"/>
                <w:color w:val="000000"/>
                <w:lang w:eastAsia="en-GB"/>
              </w:rPr>
              <w:t xml:space="preserve"> Reflective practice approaches are used to process the emotional burden of the work (</w:t>
            </w:r>
            <w:proofErr w:type="gramStart"/>
            <w:r w:rsidRPr="00F46F42">
              <w:rPr>
                <w:rFonts w:ascii="Arial" w:eastAsia="Times New Roman" w:hAnsi="Arial" w:cs="Arial"/>
                <w:color w:val="000000"/>
                <w:lang w:eastAsia="en-GB"/>
              </w:rPr>
              <w:t>e.g.</w:t>
            </w:r>
            <w:proofErr w:type="gramEnd"/>
            <w:r w:rsidRPr="00F46F42">
              <w:rPr>
                <w:rFonts w:ascii="Arial" w:eastAsia="Times New Roman" w:hAnsi="Arial" w:cs="Arial"/>
                <w:color w:val="000000"/>
                <w:lang w:eastAsia="en-GB"/>
              </w:rPr>
              <w:t xml:space="preserve"> Reflective Rounds, Schwartz Rounds, Compassion Circles and team supervision)</w:t>
            </w:r>
          </w:p>
        </w:tc>
        <w:sdt>
          <w:sdtPr>
            <w:rPr>
              <w:rFonts w:ascii="Arial" w:eastAsia="Times New Roman" w:hAnsi="Arial" w:cs="Arial"/>
              <w:color w:val="000000"/>
              <w:lang w:eastAsia="en-GB"/>
            </w:rPr>
            <w:alias w:val="Self Assessment"/>
            <w:tag w:val="Self Assessment"/>
            <w:id w:val="907112189"/>
            <w:placeholder>
              <w:docPart w:val="2BC930B781254D15B2F22D83A229FA0A"/>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27FDFF05" w14:textId="77777777" w:rsidR="00BF46D4" w:rsidRPr="00F46F42" w:rsidRDefault="00BF46D4"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bl>
    <w:p w14:paraId="089B9719" w14:textId="1E07041C" w:rsidR="00CB2EDD" w:rsidRDefault="000A4294" w:rsidP="00FA3EED">
      <w:pPr>
        <w:pStyle w:val="Heading2"/>
        <w:spacing w:line="360" w:lineRule="auto"/>
        <w:rPr>
          <w:rFonts w:ascii="Arial" w:hAnsi="Arial" w:cs="Arial"/>
          <w:sz w:val="24"/>
          <w:szCs w:val="24"/>
        </w:rPr>
      </w:pPr>
      <w:r w:rsidRPr="00F46F42">
        <w:rPr>
          <w:rFonts w:ascii="Arial" w:hAnsi="Arial" w:cs="Arial"/>
          <w:sz w:val="24"/>
          <w:szCs w:val="24"/>
        </w:rPr>
        <w:t xml:space="preserve">9b. </w:t>
      </w:r>
      <w:r w:rsidR="00236257" w:rsidRPr="00F46F42">
        <w:rPr>
          <w:rFonts w:ascii="Arial" w:hAnsi="Arial" w:cs="Arial"/>
          <w:sz w:val="24"/>
          <w:szCs w:val="24"/>
        </w:rPr>
        <w:t>Unit Improvement Questions</w:t>
      </w:r>
      <w:r w:rsidR="00A02729" w:rsidRPr="00F46F42">
        <w:rPr>
          <w:rFonts w:ascii="Arial" w:hAnsi="Arial" w:cs="Arial"/>
          <w:sz w:val="24"/>
          <w:szCs w:val="24"/>
        </w:rPr>
        <w:t xml:space="preserve"> for recommendation 9</w:t>
      </w:r>
      <w:r w:rsidR="00236257" w:rsidRPr="00F46F42">
        <w:rPr>
          <w:rFonts w:ascii="Arial" w:hAnsi="Arial" w:cs="Arial"/>
          <w:sz w:val="24"/>
          <w:szCs w:val="24"/>
        </w:rPr>
        <w:t>:</w:t>
      </w:r>
    </w:p>
    <w:p w14:paraId="1DA9955F" w14:textId="77777777" w:rsidR="006800F2" w:rsidRPr="00F04C12" w:rsidRDefault="006800F2" w:rsidP="006800F2">
      <w:pPr>
        <w:spacing w:after="0" w:line="240" w:lineRule="auto"/>
        <w:rPr>
          <w:rFonts w:ascii="Arial" w:eastAsia="Times New Roman" w:hAnsi="Arial" w:cs="Arial"/>
          <w:lang w:eastAsia="en-GB"/>
        </w:rPr>
      </w:pPr>
      <w:r w:rsidRPr="00F04C12">
        <w:rPr>
          <w:rFonts w:ascii="Arial" w:eastAsia="Times New Roman" w:hAnsi="Arial" w:cs="Arial"/>
          <w:lang w:eastAsia="en-GB"/>
        </w:rPr>
        <w:t>Please use the following to answer this section:</w:t>
      </w:r>
    </w:p>
    <w:p w14:paraId="0DD41E7A" w14:textId="77777777" w:rsidR="006800F2" w:rsidRPr="00EC7FDC" w:rsidRDefault="006800F2" w:rsidP="006800F2">
      <w:pPr>
        <w:numPr>
          <w:ilvl w:val="0"/>
          <w:numId w:val="10"/>
        </w:numPr>
        <w:spacing w:before="100" w:beforeAutospacing="1" w:after="100" w:afterAutospacing="1" w:line="240" w:lineRule="auto"/>
        <w:rPr>
          <w:rFonts w:ascii="Arial" w:eastAsia="Times New Roman" w:hAnsi="Arial" w:cs="Arial"/>
          <w:color w:val="000000"/>
          <w:lang w:eastAsia="en-GB"/>
        </w:rPr>
      </w:pPr>
      <w:r w:rsidRPr="00EC7FDC">
        <w:rPr>
          <w:rFonts w:ascii="Arial" w:eastAsia="Times New Roman" w:hAnsi="Arial" w:cs="Arial"/>
          <w:color w:val="000000"/>
          <w:lang w:eastAsia="en-GB"/>
        </w:rPr>
        <w:t>With regards to this recommendation, what are our ideas and plan of action.</w:t>
      </w:r>
    </w:p>
    <w:p w14:paraId="1DA1F44E" w14:textId="77777777" w:rsidR="006800F2" w:rsidRPr="008C08EF" w:rsidRDefault="006800F2" w:rsidP="006800F2">
      <w:pPr>
        <w:numPr>
          <w:ilvl w:val="0"/>
          <w:numId w:val="10"/>
        </w:numPr>
        <w:spacing w:before="100" w:beforeAutospacing="1" w:after="100" w:afterAutospacing="1"/>
        <w:rPr>
          <w:rFonts w:ascii="Arial" w:eastAsia="Times New Roman" w:hAnsi="Arial" w:cs="Arial"/>
          <w:lang w:eastAsia="en-GB"/>
        </w:rPr>
      </w:pPr>
      <w:r w:rsidRPr="00F04C12">
        <w:rPr>
          <w:rFonts w:ascii="Arial" w:eastAsia="Times New Roman" w:hAnsi="Arial" w:cs="Arial"/>
          <w:lang w:eastAsia="en-GB"/>
        </w:rPr>
        <w:t xml:space="preserve">Who is </w:t>
      </w:r>
      <w:proofErr w:type="gramStart"/>
      <w:r w:rsidRPr="00F04C12">
        <w:rPr>
          <w:rFonts w:ascii="Arial" w:eastAsia="Times New Roman" w:hAnsi="Arial" w:cs="Arial"/>
          <w:lang w:eastAsia="en-GB"/>
        </w:rPr>
        <w:t>responsible.</w:t>
      </w:r>
      <w:proofErr w:type="gramEnd"/>
    </w:p>
    <w:p w14:paraId="692620D6" w14:textId="77777777" w:rsidR="006800F2" w:rsidRPr="008C08EF" w:rsidRDefault="006800F2" w:rsidP="006800F2">
      <w:pPr>
        <w:numPr>
          <w:ilvl w:val="0"/>
          <w:numId w:val="10"/>
        </w:numPr>
        <w:spacing w:before="100" w:beforeAutospacing="1" w:after="100" w:afterAutospacing="1" w:line="240" w:lineRule="auto"/>
        <w:rPr>
          <w:rFonts w:ascii="Arial" w:eastAsia="Times New Roman" w:hAnsi="Arial" w:cs="Arial"/>
          <w:lang w:eastAsia="en-GB"/>
        </w:rPr>
      </w:pPr>
      <w:r w:rsidRPr="00F04C12">
        <w:rPr>
          <w:rFonts w:ascii="Arial" w:eastAsia="Times New Roman" w:hAnsi="Arial" w:cs="Arial"/>
          <w:lang w:eastAsia="en-GB"/>
        </w:rPr>
        <w:t>Review date.</w:t>
      </w:r>
    </w:p>
    <w:p w14:paraId="76C69D09" w14:textId="77777777" w:rsidR="006800F2" w:rsidRPr="008C08EF" w:rsidRDefault="006800F2" w:rsidP="006800F2">
      <w:pPr>
        <w:pStyle w:val="Heading1"/>
        <w:spacing w:line="360" w:lineRule="auto"/>
        <w:rPr>
          <w:rFonts w:ascii="Arial" w:hAnsi="Arial" w:cs="Arial"/>
          <w:sz w:val="22"/>
          <w:szCs w:val="22"/>
        </w:rPr>
      </w:pPr>
      <w:r w:rsidRPr="008C08EF">
        <w:rPr>
          <w:rFonts w:ascii="Arial" w:hAnsi="Arial" w:cs="Arial"/>
          <w:noProof/>
          <w:sz w:val="22"/>
          <w:szCs w:val="22"/>
        </w:rPr>
        <mc:AlternateContent>
          <mc:Choice Requires="wps">
            <w:drawing>
              <wp:anchor distT="0" distB="0" distL="114300" distR="114300" simplePos="0" relativeHeight="251658251" behindDoc="0" locked="0" layoutInCell="1" allowOverlap="1" wp14:anchorId="18068677" wp14:editId="4D613CA0">
                <wp:simplePos x="0" y="0"/>
                <wp:positionH relativeFrom="column">
                  <wp:posOffset>15240</wp:posOffset>
                </wp:positionH>
                <wp:positionV relativeFrom="paragraph">
                  <wp:posOffset>92075</wp:posOffset>
                </wp:positionV>
                <wp:extent cx="8115300" cy="3848100"/>
                <wp:effectExtent l="0" t="0" r="19050" b="19050"/>
                <wp:wrapNone/>
                <wp:docPr id="17" name="Text Box 17"/>
                <wp:cNvGraphicFramePr/>
                <a:graphic xmlns:a="http://schemas.openxmlformats.org/drawingml/2006/main">
                  <a:graphicData uri="http://schemas.microsoft.com/office/word/2010/wordprocessingShape">
                    <wps:wsp>
                      <wps:cNvSpPr txBox="1"/>
                      <wps:spPr>
                        <a:xfrm>
                          <a:off x="0" y="0"/>
                          <a:ext cx="8115300" cy="3848100"/>
                        </a:xfrm>
                        <a:prstGeom prst="rect">
                          <a:avLst/>
                        </a:prstGeom>
                        <a:solidFill>
                          <a:schemeClr val="lt1"/>
                        </a:solidFill>
                        <a:ln w="6350">
                          <a:solidFill>
                            <a:prstClr val="black"/>
                          </a:solidFill>
                        </a:ln>
                      </wps:spPr>
                      <wps:txbx>
                        <w:txbxContent>
                          <w:p w14:paraId="73B9100C" w14:textId="77777777" w:rsidR="006800F2" w:rsidRPr="008C08EF" w:rsidRDefault="006800F2" w:rsidP="006800F2">
                            <w:pPr>
                              <w:rPr>
                                <w:rFonts w:ascii="Arial" w:hAnsi="Arial" w:cs="Arial"/>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8068677" id="Text Box 17" o:spid="_x0000_s1036" type="#_x0000_t202" style="position:absolute;margin-left:1.2pt;margin-top:7.25pt;width:639pt;height:303pt;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VI/rTgIAAKwEAAAOAAAAZHJzL2Uyb0RvYy54bWysVMFuGjEQvVfqP1i+N8sCSShiiWiiVJWi&#10;JBKpcjZeL6zq9bi2YTf9+j57gZC0p6oX45l5+zzzZobZVddotlPO12QKnp8NOFNGUlmbdcG/P91+&#10;mnDmgzCl0GRUwV+U51fzjx9mrZ2qIW1Il8oxkBg/bW3BNyHYaZZ5uVGN8GdklUGwIteIANOts9KJ&#10;FuyNzoaDwUXWkiutI6m8h/emD/J54q8qJcNDVXkVmC44cgvpdOlcxTObz8R07YTd1HKfhviHLBpR&#10;Gzx6pLoRQbCtq/+gamrpyFMVziQ1GVVVLVWqAdXkg3fVLDfCqlQLxPH2KJP/f7TyfvfoWF2id5ec&#10;GdGgR0+qC+wLdQwu6NNaPwVsaQEMHfzAHvwezlh2V7km/qIghjiUfjmqG9kknJM8Px8NEJKIjSbj&#10;SQ4D/Nnr59b58FVRw+Kl4A7tS6qK3Z0PPfQAia950nV5W2udjDgy6lo7thNotg4pSZC/QWnD2oJf&#10;jM4HifhNLFIfv19pIX/s0ztBgU8b5BxF6YuPt9Ctul7EVFF0rah8gWCO+pHzVt7W4L8TPjwKhxmD&#10;ENib8ICj0oSkaH/jbEPu19/8EY/WI8pZi5ktuP+5FU5xpr8ZDMXnfDyOQ56M8fnlEIY7jaxOI2bb&#10;XBOUyrGhVqZrxAd9uFaOmmes1yK+ipAwEm8XPByu16HfJKynVItFAmGsrQh3ZmllpI6dibo+dc/C&#10;2X1fA0bing7TLabv2ttj45eGFttAVZ16/6rqXn+sRJqe/frGnTu1E+r1T2b+GwAA//8DAFBLAwQU&#10;AAYACAAAACEA3AerjNsAAAAJAQAADwAAAGRycy9kb3ducmV2LnhtbEyPwU7DMBBE70j8g7VI3KhN&#10;1FYhxKkAFS6caBHnbezaFrEd2W4a/p7tCY47M5p9025mP7BJp+xikHC/EMB06KNywUj43L/e1cBy&#10;waBwiEFL+NEZNt31VYuNiufwoaddMYxKQm5Qgi1lbDjPvdUe8yKOOpB3jMljoTMZrhKeqdwPvBJi&#10;zT26QB8sjvrF6v57d/ISts/mwfQ1JrutlXPT/HV8N29S3t7MT4/Aip7LXxgu+IQOHTEd4imozAYJ&#10;1ZKCJC9XwC52VQtSDhLWlVgB71r+f0H3CwAA//8DAFBLAQItABQABgAIAAAAIQC2gziS/gAAAOEB&#10;AAATAAAAAAAAAAAAAAAAAAAAAABbQ29udGVudF9UeXBlc10ueG1sUEsBAi0AFAAGAAgAAAAhADj9&#10;If/WAAAAlAEAAAsAAAAAAAAAAAAAAAAALwEAAF9yZWxzLy5yZWxzUEsBAi0AFAAGAAgAAAAhAIVU&#10;j+tOAgAArAQAAA4AAAAAAAAAAAAAAAAALgIAAGRycy9lMm9Eb2MueG1sUEsBAi0AFAAGAAgAAAAh&#10;ANwHq4zbAAAACQEAAA8AAAAAAAAAAAAAAAAAqAQAAGRycy9kb3ducmV2LnhtbFBLBQYAAAAABAAE&#10;APMAAACwBQAAAAA=&#10;" fillcolor="white [3201]" strokeweight=".5pt">
                <v:textbox>
                  <w:txbxContent>
                    <w:p w14:paraId="73B9100C" w14:textId="77777777" w:rsidR="006800F2" w:rsidRPr="008C08EF" w:rsidRDefault="006800F2" w:rsidP="006800F2">
                      <w:pPr>
                        <w:rPr>
                          <w:rFonts w:ascii="Arial" w:hAnsi="Arial" w:cs="Arial"/>
                        </w:rPr>
                      </w:pPr>
                    </w:p>
                  </w:txbxContent>
                </v:textbox>
              </v:shape>
            </w:pict>
          </mc:Fallback>
        </mc:AlternateContent>
      </w:r>
    </w:p>
    <w:p w14:paraId="3C8366AB" w14:textId="77777777" w:rsidR="006800F2" w:rsidRPr="008C08EF" w:rsidRDefault="006800F2" w:rsidP="006800F2">
      <w:pPr>
        <w:rPr>
          <w:rFonts w:ascii="Arial" w:hAnsi="Arial" w:cs="Arial"/>
        </w:rPr>
      </w:pPr>
    </w:p>
    <w:p w14:paraId="3DFF92B3" w14:textId="77777777" w:rsidR="00FA3EED" w:rsidRDefault="00FA3EED" w:rsidP="00FA3EED"/>
    <w:p w14:paraId="781CE84B" w14:textId="77777777" w:rsidR="006800F2" w:rsidRDefault="006800F2" w:rsidP="00FA3EED"/>
    <w:p w14:paraId="4A0B5D7D" w14:textId="77777777" w:rsidR="006800F2" w:rsidRDefault="006800F2" w:rsidP="00FA3EED"/>
    <w:p w14:paraId="110B9A5D" w14:textId="77777777" w:rsidR="006800F2" w:rsidRDefault="006800F2" w:rsidP="00FA3EED"/>
    <w:p w14:paraId="403CE317" w14:textId="77777777" w:rsidR="006800F2" w:rsidRDefault="006800F2" w:rsidP="00FA3EED"/>
    <w:p w14:paraId="1BE3C462" w14:textId="77777777" w:rsidR="006800F2" w:rsidRDefault="006800F2" w:rsidP="00FA3EED"/>
    <w:p w14:paraId="4DF2EF4D" w14:textId="77777777" w:rsidR="006800F2" w:rsidRDefault="006800F2" w:rsidP="00FA3EED"/>
    <w:p w14:paraId="6FA8A9B7" w14:textId="77777777" w:rsidR="006800F2" w:rsidRDefault="006800F2" w:rsidP="00FA3EED"/>
    <w:p w14:paraId="403276C5" w14:textId="77777777" w:rsidR="006800F2" w:rsidRDefault="006800F2" w:rsidP="00FA3EED"/>
    <w:p w14:paraId="75A83857" w14:textId="77777777" w:rsidR="006800F2" w:rsidRDefault="006800F2" w:rsidP="00FA3EED"/>
    <w:p w14:paraId="28C27236" w14:textId="77777777" w:rsidR="006800F2" w:rsidRDefault="006800F2" w:rsidP="00FA3EED"/>
    <w:p w14:paraId="2658F717" w14:textId="77777777" w:rsidR="006800F2" w:rsidRDefault="006800F2" w:rsidP="00FA3EED"/>
    <w:p w14:paraId="697234E7" w14:textId="77777777" w:rsidR="006800F2" w:rsidRDefault="006800F2" w:rsidP="00FA3EED"/>
    <w:p w14:paraId="6A8F6A0D" w14:textId="0C4B9FF7" w:rsidR="0030555F" w:rsidRPr="006800F2" w:rsidRDefault="008D704B" w:rsidP="006800F2">
      <w:pPr>
        <w:pStyle w:val="Heading1"/>
        <w:spacing w:line="360" w:lineRule="auto"/>
        <w:rPr>
          <w:rFonts w:ascii="Arial" w:eastAsia="Times New Roman" w:hAnsi="Arial" w:cs="Arial"/>
          <w:sz w:val="32"/>
          <w:szCs w:val="28"/>
          <w:lang w:eastAsia="en-GB"/>
        </w:rPr>
      </w:pPr>
      <w:r w:rsidRPr="00F46F42">
        <w:rPr>
          <w:rFonts w:ascii="Arial" w:eastAsia="Times New Roman" w:hAnsi="Arial" w:cs="Arial"/>
          <w:sz w:val="32"/>
          <w:szCs w:val="28"/>
          <w:lang w:eastAsia="en-GB"/>
        </w:rPr>
        <w:t xml:space="preserve">Recommendation 10: </w:t>
      </w:r>
      <w:r w:rsidR="00821E61" w:rsidRPr="00F46F42">
        <w:rPr>
          <w:rFonts w:ascii="Arial" w:eastAsia="Times New Roman" w:hAnsi="Arial" w:cs="Arial"/>
          <w:sz w:val="32"/>
          <w:szCs w:val="28"/>
          <w:lang w:eastAsia="en-GB"/>
        </w:rPr>
        <w:t>I</w:t>
      </w:r>
      <w:r w:rsidR="00CB2EDD" w:rsidRPr="00F46F42">
        <w:rPr>
          <w:rFonts w:ascii="Arial" w:eastAsia="Times New Roman" w:hAnsi="Arial" w:cs="Arial"/>
          <w:sz w:val="32"/>
          <w:szCs w:val="28"/>
          <w:lang w:eastAsia="en-GB"/>
        </w:rPr>
        <w:t>ntensive care</w:t>
      </w:r>
      <w:r w:rsidR="00821E61" w:rsidRPr="00F46F42">
        <w:rPr>
          <w:rFonts w:ascii="Arial" w:eastAsia="Times New Roman" w:hAnsi="Arial" w:cs="Arial"/>
          <w:sz w:val="32"/>
          <w:szCs w:val="28"/>
          <w:lang w:eastAsia="en-GB"/>
        </w:rPr>
        <w:t xml:space="preserve"> staff should have access to </w:t>
      </w:r>
      <w:r w:rsidR="00237813" w:rsidRPr="00F46F42">
        <w:rPr>
          <w:rFonts w:ascii="Arial" w:eastAsia="Times New Roman" w:hAnsi="Arial" w:cs="Arial"/>
          <w:sz w:val="32"/>
          <w:szCs w:val="28"/>
          <w:lang w:eastAsia="en-GB"/>
        </w:rPr>
        <w:t xml:space="preserve">professional support and </w:t>
      </w:r>
      <w:r w:rsidR="00821E61" w:rsidRPr="00F46F42">
        <w:rPr>
          <w:rFonts w:ascii="Arial" w:eastAsia="Times New Roman" w:hAnsi="Arial" w:cs="Arial"/>
          <w:sz w:val="32"/>
          <w:szCs w:val="28"/>
          <w:lang w:eastAsia="en-GB"/>
        </w:rPr>
        <w:t>evidence-based Psychological Therapies</w:t>
      </w:r>
      <w:r w:rsidR="00BF46D4" w:rsidRPr="00F46F42">
        <w:rPr>
          <w:rFonts w:ascii="Arial" w:eastAsia="Times New Roman" w:hAnsi="Arial" w:cs="Arial"/>
          <w:sz w:val="32"/>
          <w:szCs w:val="28"/>
          <w:lang w:eastAsia="en-GB"/>
        </w:rPr>
        <w:t>.</w:t>
      </w:r>
    </w:p>
    <w:p w14:paraId="247DF087" w14:textId="102AE660" w:rsidR="008C37BF" w:rsidRPr="00F46F42" w:rsidRDefault="008C37BF" w:rsidP="00F46F42">
      <w:pPr>
        <w:pStyle w:val="Heading2"/>
        <w:spacing w:line="360" w:lineRule="auto"/>
        <w:rPr>
          <w:rFonts w:ascii="Arial" w:hAnsi="Arial" w:cs="Arial"/>
          <w:sz w:val="24"/>
          <w:szCs w:val="24"/>
        </w:rPr>
      </w:pPr>
      <w:r w:rsidRPr="00F46F42">
        <w:rPr>
          <w:rFonts w:ascii="Arial" w:hAnsi="Arial" w:cs="Arial"/>
          <w:sz w:val="24"/>
          <w:szCs w:val="24"/>
        </w:rPr>
        <w:t>Background</w:t>
      </w:r>
    </w:p>
    <w:p w14:paraId="40442583" w14:textId="7D071F4E" w:rsidR="00BF46D4" w:rsidRPr="00F46F42" w:rsidRDefault="00735A0D" w:rsidP="00F46F42">
      <w:pPr>
        <w:spacing w:line="360" w:lineRule="auto"/>
        <w:rPr>
          <w:rFonts w:ascii="Arial" w:hAnsi="Arial" w:cs="Arial"/>
        </w:rPr>
      </w:pPr>
      <w:r w:rsidRPr="00F46F42">
        <w:rPr>
          <w:rFonts w:ascii="Arial" w:hAnsi="Arial" w:cs="Arial"/>
        </w:rPr>
        <w:t xml:space="preserve">The nature of the work is such that some will find they need a professionally trained confidential space to reflect and recover from work-related stress. For others, the pressures outside of work can make work feel untenable. Embedded professional Practitioner Psychologists within the multi-professional team to work with staff, patients and families is a gold standard model recommended by </w:t>
      </w:r>
      <w:hyperlink r:id="rId17" w:history="1">
        <w:r w:rsidRPr="00F46F42">
          <w:rPr>
            <w:rStyle w:val="Hyperlink"/>
            <w:rFonts w:ascii="Arial" w:hAnsi="Arial" w:cs="Arial"/>
          </w:rPr>
          <w:t>GPICS V2</w:t>
        </w:r>
      </w:hyperlink>
      <w:r w:rsidRPr="00F46F42">
        <w:rPr>
          <w:rFonts w:ascii="Arial" w:hAnsi="Arial" w:cs="Arial"/>
        </w:rPr>
        <w:t>.</w:t>
      </w:r>
    </w:p>
    <w:p w14:paraId="0C774642" w14:textId="269AED58" w:rsidR="00DB05FD" w:rsidRPr="00F46F42" w:rsidRDefault="00E93314" w:rsidP="00F46F42">
      <w:pPr>
        <w:pStyle w:val="Heading2"/>
        <w:spacing w:line="360" w:lineRule="auto"/>
        <w:rPr>
          <w:rFonts w:ascii="Arial" w:hAnsi="Arial" w:cs="Arial"/>
          <w:sz w:val="24"/>
          <w:szCs w:val="24"/>
        </w:rPr>
      </w:pPr>
      <w:r w:rsidRPr="00F46F42">
        <w:rPr>
          <w:rFonts w:ascii="Arial" w:hAnsi="Arial" w:cs="Arial"/>
          <w:sz w:val="24"/>
          <w:szCs w:val="24"/>
        </w:rPr>
        <w:t xml:space="preserve">10a. </w:t>
      </w:r>
      <w:r w:rsidR="0030555F" w:rsidRPr="00F46F42">
        <w:rPr>
          <w:rFonts w:ascii="Arial" w:hAnsi="Arial" w:cs="Arial"/>
          <w:sz w:val="24"/>
          <w:szCs w:val="24"/>
        </w:rPr>
        <w:t>Assurance Tool for Recommendation 10</w:t>
      </w:r>
    </w:p>
    <w:tbl>
      <w:tblPr>
        <w:tblpPr w:leftFromText="180" w:rightFromText="180" w:vertAnchor="text" w:tblpY="190"/>
        <w:tblW w:w="13943" w:type="dxa"/>
        <w:tblBorders>
          <w:top w:val="single" w:sz="4" w:space="0" w:color="060644"/>
          <w:left w:val="single" w:sz="4" w:space="0" w:color="060644"/>
          <w:bottom w:val="single" w:sz="4" w:space="0" w:color="060644"/>
          <w:right w:val="single" w:sz="4" w:space="0" w:color="060644"/>
          <w:insideH w:val="single" w:sz="4" w:space="0" w:color="060644"/>
          <w:insideV w:val="single" w:sz="4" w:space="0" w:color="060644"/>
        </w:tblBorders>
        <w:tblLayout w:type="fixed"/>
        <w:tblLook w:val="04A0" w:firstRow="1" w:lastRow="0" w:firstColumn="1" w:lastColumn="0" w:noHBand="0" w:noVBand="1"/>
      </w:tblPr>
      <w:tblGrid>
        <w:gridCol w:w="841"/>
        <w:gridCol w:w="11907"/>
        <w:gridCol w:w="1195"/>
      </w:tblGrid>
      <w:tr w:rsidR="00F60729" w:rsidRPr="00F46F42" w14:paraId="25A12604" w14:textId="77777777" w:rsidTr="00F60729">
        <w:trPr>
          <w:trHeight w:val="839"/>
        </w:trPr>
        <w:tc>
          <w:tcPr>
            <w:tcW w:w="841" w:type="dxa"/>
            <w:shd w:val="clear" w:color="auto" w:fill="auto"/>
            <w:noWrap/>
            <w:vAlign w:val="center"/>
            <w:hideMark/>
          </w:tcPr>
          <w:p w14:paraId="60A5780A" w14:textId="77777777" w:rsidR="00F60729" w:rsidRPr="00F46F42" w:rsidRDefault="00F60729"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10.1</w:t>
            </w:r>
          </w:p>
        </w:tc>
        <w:tc>
          <w:tcPr>
            <w:tcW w:w="11907" w:type="dxa"/>
            <w:shd w:val="clear" w:color="auto" w:fill="auto"/>
            <w:noWrap/>
            <w:vAlign w:val="center"/>
            <w:hideMark/>
          </w:tcPr>
          <w:p w14:paraId="46FB0A0C" w14:textId="77777777" w:rsidR="00F60729" w:rsidRPr="00F46F42" w:rsidRDefault="00F60729"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OCCUPATIONAL HEALTH:</w:t>
            </w:r>
            <w:r w:rsidRPr="00F46F42">
              <w:rPr>
                <w:rFonts w:ascii="Arial" w:eastAsia="Times New Roman" w:hAnsi="Arial" w:cs="Arial"/>
                <w:color w:val="000000"/>
                <w:lang w:eastAsia="en-GB"/>
              </w:rPr>
              <w:t xml:space="preserve"> Staff can access occupational health at work</w:t>
            </w:r>
          </w:p>
        </w:tc>
        <w:sdt>
          <w:sdtPr>
            <w:rPr>
              <w:rFonts w:ascii="Arial" w:eastAsia="Times New Roman" w:hAnsi="Arial" w:cs="Arial"/>
              <w:color w:val="000000"/>
              <w:lang w:eastAsia="en-GB"/>
            </w:rPr>
            <w:alias w:val="Self Assessment"/>
            <w:tag w:val="Self Assessment"/>
            <w:id w:val="-62341654"/>
            <w:placeholder>
              <w:docPart w:val="32451A6185C84741AB021FBA9FDE68A3"/>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27BD5636" w14:textId="77777777" w:rsidR="00F60729" w:rsidRPr="00F46F42" w:rsidRDefault="00F60729"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F60729" w:rsidRPr="00F46F42" w14:paraId="10FA1FBA" w14:textId="77777777" w:rsidTr="00F60729">
        <w:trPr>
          <w:trHeight w:val="839"/>
        </w:trPr>
        <w:tc>
          <w:tcPr>
            <w:tcW w:w="841" w:type="dxa"/>
            <w:shd w:val="clear" w:color="auto" w:fill="auto"/>
            <w:noWrap/>
            <w:vAlign w:val="center"/>
            <w:hideMark/>
          </w:tcPr>
          <w:p w14:paraId="323C3D79" w14:textId="77777777" w:rsidR="00F60729" w:rsidRPr="00F46F42" w:rsidRDefault="00F60729"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10.2</w:t>
            </w:r>
          </w:p>
        </w:tc>
        <w:tc>
          <w:tcPr>
            <w:tcW w:w="11907" w:type="dxa"/>
            <w:shd w:val="clear" w:color="auto" w:fill="auto"/>
            <w:noWrap/>
            <w:vAlign w:val="center"/>
            <w:hideMark/>
          </w:tcPr>
          <w:p w14:paraId="4C0F1283" w14:textId="77777777" w:rsidR="00F60729" w:rsidRPr="00F46F42" w:rsidRDefault="00F60729"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PEER SUPPORT:</w:t>
            </w:r>
            <w:r w:rsidRPr="00F46F42">
              <w:rPr>
                <w:rFonts w:ascii="Arial" w:eastAsia="Times New Roman" w:hAnsi="Arial" w:cs="Arial"/>
                <w:color w:val="000000"/>
                <w:lang w:eastAsia="en-GB"/>
              </w:rPr>
              <w:t xml:space="preserve"> A Peer Support approach is made available</w:t>
            </w:r>
          </w:p>
        </w:tc>
        <w:sdt>
          <w:sdtPr>
            <w:rPr>
              <w:rFonts w:ascii="Arial" w:eastAsia="Times New Roman" w:hAnsi="Arial" w:cs="Arial"/>
              <w:color w:val="000000"/>
              <w:lang w:eastAsia="en-GB"/>
            </w:rPr>
            <w:alias w:val="Self Assessment"/>
            <w:tag w:val="Self Assessment"/>
            <w:id w:val="-1068503168"/>
            <w:placeholder>
              <w:docPart w:val="856915765B474E0B8F93456CAC918E74"/>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79461755" w14:textId="77777777" w:rsidR="00F60729" w:rsidRPr="00F46F42" w:rsidRDefault="00F60729"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F60729" w:rsidRPr="00F46F42" w14:paraId="48B48AAF" w14:textId="77777777" w:rsidTr="00F60729">
        <w:trPr>
          <w:trHeight w:val="839"/>
        </w:trPr>
        <w:tc>
          <w:tcPr>
            <w:tcW w:w="841" w:type="dxa"/>
            <w:shd w:val="clear" w:color="auto" w:fill="auto"/>
            <w:noWrap/>
            <w:vAlign w:val="center"/>
            <w:hideMark/>
          </w:tcPr>
          <w:p w14:paraId="669FE22F" w14:textId="77777777" w:rsidR="00F60729" w:rsidRPr="00F46F42" w:rsidRDefault="00F60729"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10.3</w:t>
            </w:r>
          </w:p>
        </w:tc>
        <w:tc>
          <w:tcPr>
            <w:tcW w:w="11907" w:type="dxa"/>
            <w:shd w:val="clear" w:color="auto" w:fill="auto"/>
            <w:noWrap/>
            <w:vAlign w:val="center"/>
            <w:hideMark/>
          </w:tcPr>
          <w:p w14:paraId="1EB50715" w14:textId="77777777" w:rsidR="00F60729" w:rsidRPr="00F46F42" w:rsidRDefault="00F60729"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SIGNPOSTING:</w:t>
            </w:r>
            <w:r w:rsidRPr="00F46F42">
              <w:rPr>
                <w:rFonts w:ascii="Arial" w:eastAsia="Times New Roman" w:hAnsi="Arial" w:cs="Arial"/>
                <w:color w:val="000000"/>
                <w:lang w:eastAsia="en-GB"/>
              </w:rPr>
              <w:t xml:space="preserve"> Information about local wellbeing resources is promoted within the unit</w:t>
            </w:r>
          </w:p>
        </w:tc>
        <w:sdt>
          <w:sdtPr>
            <w:rPr>
              <w:rFonts w:ascii="Arial" w:eastAsia="Times New Roman" w:hAnsi="Arial" w:cs="Arial"/>
              <w:color w:val="000000"/>
              <w:lang w:eastAsia="en-GB"/>
            </w:rPr>
            <w:alias w:val="Self Assessment"/>
            <w:tag w:val="Self Assessment"/>
            <w:id w:val="1989053408"/>
            <w:placeholder>
              <w:docPart w:val="9C8D3522D3C442B7888D2CD4569C6934"/>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21DD7A96" w14:textId="77777777" w:rsidR="00F60729" w:rsidRPr="00F46F42" w:rsidRDefault="00F60729"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r w:rsidR="00F60729" w:rsidRPr="00F46F42" w14:paraId="0A05DDF0" w14:textId="77777777" w:rsidTr="00F60729">
        <w:trPr>
          <w:trHeight w:val="839"/>
        </w:trPr>
        <w:tc>
          <w:tcPr>
            <w:tcW w:w="841" w:type="dxa"/>
            <w:shd w:val="clear" w:color="auto" w:fill="auto"/>
            <w:noWrap/>
            <w:vAlign w:val="center"/>
            <w:hideMark/>
          </w:tcPr>
          <w:p w14:paraId="51392C45" w14:textId="77777777" w:rsidR="00F60729" w:rsidRPr="00F46F42" w:rsidRDefault="00F60729" w:rsidP="00F46F42">
            <w:pPr>
              <w:spacing w:after="0" w:line="360" w:lineRule="auto"/>
              <w:jc w:val="center"/>
              <w:rPr>
                <w:rFonts w:ascii="Arial" w:eastAsia="Times New Roman" w:hAnsi="Arial" w:cs="Arial"/>
                <w:b/>
                <w:bCs/>
                <w:color w:val="000000"/>
                <w:lang w:eastAsia="en-GB"/>
              </w:rPr>
            </w:pPr>
            <w:r w:rsidRPr="00F46F42">
              <w:rPr>
                <w:rFonts w:ascii="Arial" w:eastAsia="Times New Roman" w:hAnsi="Arial" w:cs="Arial"/>
                <w:b/>
                <w:bCs/>
                <w:color w:val="000000"/>
                <w:lang w:eastAsia="en-GB"/>
              </w:rPr>
              <w:t>10.4</w:t>
            </w:r>
          </w:p>
        </w:tc>
        <w:tc>
          <w:tcPr>
            <w:tcW w:w="11907" w:type="dxa"/>
            <w:shd w:val="clear" w:color="auto" w:fill="auto"/>
            <w:noWrap/>
            <w:vAlign w:val="center"/>
            <w:hideMark/>
          </w:tcPr>
          <w:p w14:paraId="196444F6" w14:textId="77777777" w:rsidR="00F60729" w:rsidRPr="00F46F42" w:rsidRDefault="00F60729" w:rsidP="00F46F42">
            <w:pPr>
              <w:spacing w:after="0" w:line="360" w:lineRule="auto"/>
              <w:rPr>
                <w:rFonts w:ascii="Arial" w:eastAsia="Times New Roman" w:hAnsi="Arial" w:cs="Arial"/>
                <w:color w:val="000000"/>
                <w:lang w:eastAsia="en-GB"/>
              </w:rPr>
            </w:pPr>
            <w:r w:rsidRPr="00F46F42">
              <w:rPr>
                <w:rFonts w:ascii="Arial" w:eastAsia="Times New Roman" w:hAnsi="Arial" w:cs="Arial"/>
                <w:b/>
                <w:bCs/>
                <w:color w:val="000000"/>
                <w:lang w:eastAsia="en-GB"/>
              </w:rPr>
              <w:t>INTERVENTION:</w:t>
            </w:r>
            <w:r w:rsidRPr="00F46F42">
              <w:rPr>
                <w:rFonts w:ascii="Arial" w:eastAsia="Times New Roman" w:hAnsi="Arial" w:cs="Arial"/>
                <w:color w:val="000000"/>
                <w:lang w:eastAsia="en-GB"/>
              </w:rPr>
              <w:t xml:space="preserve"> There is an embedded professional Practitioner Psychologist for staff delivering evidence based psychological therapies and direct wellbeing support to staff</w:t>
            </w:r>
          </w:p>
        </w:tc>
        <w:sdt>
          <w:sdtPr>
            <w:rPr>
              <w:rFonts w:ascii="Arial" w:eastAsia="Times New Roman" w:hAnsi="Arial" w:cs="Arial"/>
              <w:color w:val="000000"/>
              <w:lang w:eastAsia="en-GB"/>
            </w:rPr>
            <w:alias w:val="Self Assessment"/>
            <w:tag w:val="Self Assessment"/>
            <w:id w:val="-1411226845"/>
            <w:placeholder>
              <w:docPart w:val="1209DBB3E08F4481B20360F78898F38E"/>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36B64871" w14:textId="77777777" w:rsidR="00F60729" w:rsidRPr="00F46F42" w:rsidRDefault="00F60729" w:rsidP="00F46F42">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bl>
    <w:p w14:paraId="2ABC14D0" w14:textId="26F1D888" w:rsidR="00DB05FD" w:rsidRPr="00F46F42" w:rsidRDefault="00DB05FD" w:rsidP="00F46F42">
      <w:pPr>
        <w:spacing w:line="360" w:lineRule="auto"/>
        <w:rPr>
          <w:rFonts w:ascii="Arial" w:hAnsi="Arial" w:cs="Arial"/>
          <w:lang w:eastAsia="en-GB"/>
        </w:rPr>
      </w:pPr>
    </w:p>
    <w:p w14:paraId="270CA503" w14:textId="2B232222" w:rsidR="00F60729" w:rsidRPr="00F46F42" w:rsidRDefault="00F60729" w:rsidP="00F46F42">
      <w:pPr>
        <w:spacing w:line="360" w:lineRule="auto"/>
        <w:rPr>
          <w:rFonts w:ascii="Arial" w:hAnsi="Arial" w:cs="Arial"/>
          <w:lang w:eastAsia="en-GB"/>
        </w:rPr>
      </w:pPr>
    </w:p>
    <w:p w14:paraId="0B21306E" w14:textId="1C018290" w:rsidR="00236257" w:rsidRPr="00F46F42" w:rsidRDefault="00CB2EDD" w:rsidP="00F46F42">
      <w:pPr>
        <w:pStyle w:val="Heading2"/>
        <w:spacing w:line="360" w:lineRule="auto"/>
        <w:rPr>
          <w:rFonts w:ascii="Arial" w:hAnsi="Arial" w:cs="Arial"/>
          <w:sz w:val="24"/>
          <w:szCs w:val="24"/>
        </w:rPr>
      </w:pPr>
      <w:r w:rsidRPr="00F46F42">
        <w:rPr>
          <w:rFonts w:ascii="Arial" w:hAnsi="Arial" w:cs="Arial"/>
          <w:sz w:val="24"/>
          <w:szCs w:val="24"/>
        </w:rPr>
        <w:br w:type="page"/>
      </w:r>
      <w:r w:rsidR="00E93314" w:rsidRPr="00F46F42">
        <w:rPr>
          <w:rFonts w:ascii="Arial" w:hAnsi="Arial" w:cs="Arial"/>
          <w:sz w:val="24"/>
          <w:szCs w:val="24"/>
        </w:rPr>
        <w:t xml:space="preserve">10b. </w:t>
      </w:r>
      <w:r w:rsidR="00236257" w:rsidRPr="00F46F42">
        <w:rPr>
          <w:rFonts w:ascii="Arial" w:hAnsi="Arial" w:cs="Arial"/>
          <w:sz w:val="24"/>
          <w:szCs w:val="24"/>
        </w:rPr>
        <w:t>Unit Improvement Questions</w:t>
      </w:r>
      <w:r w:rsidR="00A02729" w:rsidRPr="00F46F42">
        <w:rPr>
          <w:rFonts w:ascii="Arial" w:hAnsi="Arial" w:cs="Arial"/>
          <w:sz w:val="24"/>
          <w:szCs w:val="24"/>
        </w:rPr>
        <w:t xml:space="preserve"> for recommendation 10</w:t>
      </w:r>
      <w:r w:rsidR="00236257" w:rsidRPr="00F46F42">
        <w:rPr>
          <w:rFonts w:ascii="Arial" w:hAnsi="Arial" w:cs="Arial"/>
          <w:sz w:val="24"/>
          <w:szCs w:val="24"/>
        </w:rPr>
        <w:t>:</w:t>
      </w:r>
    </w:p>
    <w:p w14:paraId="6D7B2D9C" w14:textId="77777777" w:rsidR="006800F2" w:rsidRPr="00F04C12" w:rsidRDefault="006800F2" w:rsidP="006800F2">
      <w:pPr>
        <w:spacing w:after="0" w:line="240" w:lineRule="auto"/>
        <w:rPr>
          <w:rFonts w:ascii="Arial" w:eastAsia="Times New Roman" w:hAnsi="Arial" w:cs="Arial"/>
          <w:lang w:eastAsia="en-GB"/>
        </w:rPr>
      </w:pPr>
      <w:r w:rsidRPr="00F04C12">
        <w:rPr>
          <w:rFonts w:ascii="Arial" w:eastAsia="Times New Roman" w:hAnsi="Arial" w:cs="Arial"/>
          <w:lang w:eastAsia="en-GB"/>
        </w:rPr>
        <w:t>Please use the following to answer this section:</w:t>
      </w:r>
    </w:p>
    <w:p w14:paraId="2991BBD3" w14:textId="77777777" w:rsidR="006800F2" w:rsidRPr="00EC7FDC" w:rsidRDefault="006800F2" w:rsidP="006800F2">
      <w:pPr>
        <w:numPr>
          <w:ilvl w:val="0"/>
          <w:numId w:val="10"/>
        </w:numPr>
        <w:spacing w:before="100" w:beforeAutospacing="1" w:after="100" w:afterAutospacing="1" w:line="240" w:lineRule="auto"/>
        <w:rPr>
          <w:rFonts w:ascii="Arial" w:eastAsia="Times New Roman" w:hAnsi="Arial" w:cs="Arial"/>
          <w:color w:val="000000"/>
          <w:lang w:eastAsia="en-GB"/>
        </w:rPr>
      </w:pPr>
      <w:r w:rsidRPr="00EC7FDC">
        <w:rPr>
          <w:rFonts w:ascii="Arial" w:eastAsia="Times New Roman" w:hAnsi="Arial" w:cs="Arial"/>
          <w:color w:val="000000"/>
          <w:lang w:eastAsia="en-GB"/>
        </w:rPr>
        <w:t>With regards to this recommendation, what are our ideas and plan of action.</w:t>
      </w:r>
    </w:p>
    <w:p w14:paraId="56DF6265" w14:textId="77777777" w:rsidR="006800F2" w:rsidRPr="008C08EF" w:rsidRDefault="006800F2" w:rsidP="006800F2">
      <w:pPr>
        <w:numPr>
          <w:ilvl w:val="0"/>
          <w:numId w:val="10"/>
        </w:numPr>
        <w:spacing w:before="100" w:beforeAutospacing="1" w:after="100" w:afterAutospacing="1"/>
        <w:rPr>
          <w:rFonts w:ascii="Arial" w:eastAsia="Times New Roman" w:hAnsi="Arial" w:cs="Arial"/>
          <w:lang w:eastAsia="en-GB"/>
        </w:rPr>
      </w:pPr>
      <w:r w:rsidRPr="00F04C12">
        <w:rPr>
          <w:rFonts w:ascii="Arial" w:eastAsia="Times New Roman" w:hAnsi="Arial" w:cs="Arial"/>
          <w:lang w:eastAsia="en-GB"/>
        </w:rPr>
        <w:t xml:space="preserve">Who is </w:t>
      </w:r>
      <w:proofErr w:type="gramStart"/>
      <w:r w:rsidRPr="00F04C12">
        <w:rPr>
          <w:rFonts w:ascii="Arial" w:eastAsia="Times New Roman" w:hAnsi="Arial" w:cs="Arial"/>
          <w:lang w:eastAsia="en-GB"/>
        </w:rPr>
        <w:t>responsible.</w:t>
      </w:r>
      <w:proofErr w:type="gramEnd"/>
    </w:p>
    <w:p w14:paraId="52CEA73D" w14:textId="77777777" w:rsidR="006800F2" w:rsidRPr="008C08EF" w:rsidRDefault="006800F2" w:rsidP="006800F2">
      <w:pPr>
        <w:numPr>
          <w:ilvl w:val="0"/>
          <w:numId w:val="10"/>
        </w:numPr>
        <w:spacing w:before="100" w:beforeAutospacing="1" w:after="100" w:afterAutospacing="1" w:line="240" w:lineRule="auto"/>
        <w:rPr>
          <w:rFonts w:ascii="Arial" w:eastAsia="Times New Roman" w:hAnsi="Arial" w:cs="Arial"/>
          <w:lang w:eastAsia="en-GB"/>
        </w:rPr>
      </w:pPr>
      <w:r w:rsidRPr="00F04C12">
        <w:rPr>
          <w:rFonts w:ascii="Arial" w:eastAsia="Times New Roman" w:hAnsi="Arial" w:cs="Arial"/>
          <w:lang w:eastAsia="en-GB"/>
        </w:rPr>
        <w:t>Review date.</w:t>
      </w:r>
    </w:p>
    <w:p w14:paraId="5CF2B43D" w14:textId="77777777" w:rsidR="006800F2" w:rsidRPr="008C08EF" w:rsidRDefault="006800F2" w:rsidP="006800F2">
      <w:pPr>
        <w:pStyle w:val="Heading1"/>
        <w:spacing w:line="360" w:lineRule="auto"/>
        <w:rPr>
          <w:rFonts w:ascii="Arial" w:hAnsi="Arial" w:cs="Arial"/>
          <w:sz w:val="22"/>
          <w:szCs w:val="22"/>
        </w:rPr>
      </w:pPr>
      <w:r w:rsidRPr="008C08EF">
        <w:rPr>
          <w:rFonts w:ascii="Arial" w:hAnsi="Arial" w:cs="Arial"/>
          <w:noProof/>
          <w:sz w:val="22"/>
          <w:szCs w:val="22"/>
        </w:rPr>
        <mc:AlternateContent>
          <mc:Choice Requires="wps">
            <w:drawing>
              <wp:anchor distT="0" distB="0" distL="114300" distR="114300" simplePos="0" relativeHeight="251658252" behindDoc="0" locked="0" layoutInCell="1" allowOverlap="1" wp14:anchorId="2B62497A" wp14:editId="74A98703">
                <wp:simplePos x="0" y="0"/>
                <wp:positionH relativeFrom="column">
                  <wp:posOffset>15240</wp:posOffset>
                </wp:positionH>
                <wp:positionV relativeFrom="paragraph">
                  <wp:posOffset>92075</wp:posOffset>
                </wp:positionV>
                <wp:extent cx="8115300" cy="3848100"/>
                <wp:effectExtent l="0" t="0" r="19050" b="19050"/>
                <wp:wrapNone/>
                <wp:docPr id="18" name="Text Box 18"/>
                <wp:cNvGraphicFramePr/>
                <a:graphic xmlns:a="http://schemas.openxmlformats.org/drawingml/2006/main">
                  <a:graphicData uri="http://schemas.microsoft.com/office/word/2010/wordprocessingShape">
                    <wps:wsp>
                      <wps:cNvSpPr txBox="1"/>
                      <wps:spPr>
                        <a:xfrm>
                          <a:off x="0" y="0"/>
                          <a:ext cx="8115300" cy="3848100"/>
                        </a:xfrm>
                        <a:prstGeom prst="rect">
                          <a:avLst/>
                        </a:prstGeom>
                        <a:solidFill>
                          <a:schemeClr val="lt1"/>
                        </a:solidFill>
                        <a:ln w="6350">
                          <a:solidFill>
                            <a:prstClr val="black"/>
                          </a:solidFill>
                        </a:ln>
                      </wps:spPr>
                      <wps:txbx>
                        <w:txbxContent>
                          <w:p w14:paraId="000C2885" w14:textId="77777777" w:rsidR="006800F2" w:rsidRPr="008C08EF" w:rsidRDefault="006800F2" w:rsidP="006800F2">
                            <w:pPr>
                              <w:rPr>
                                <w:rFonts w:ascii="Arial" w:hAnsi="Arial" w:cs="Arial"/>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B62497A" id="Text Box 18" o:spid="_x0000_s1037" type="#_x0000_t202" style="position:absolute;margin-left:1.2pt;margin-top:7.25pt;width:639pt;height:303pt;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lOxzTgIAAKwEAAAOAAAAZHJzL2Uyb0RvYy54bWysVMFuGjEQvVfqP1i+N8sGkhKUJaJEVJWi&#10;JBKpcjZeb1jV63Ftwy79+j57gZC0p6oX45l5+zzzZobrm67RbKucr8kUPD8bcKaMpLI2LwX//rT4&#10;NObMB2FKocmogu+U5zfTjx+uWztR57QmXSrHQGL8pLUFX4dgJ1nm5Vo1wp+RVQbBilwjAkz3kpVO&#10;tGBvdHY+GFxmLbnSOpLKe3hv+yCfJv6qUjI8VJVXgemCI7eQTpfOVTyz6bWYvDhh17XcpyH+IYtG&#10;1AaPHqluRRBs4+o/qJpaOvJUhTNJTUZVVUuVakA1+eBdNcu1sCrVAnG8Pcrk/x+tvN8+OlaX6B06&#10;ZUSDHj2pLrAv1DG4oE9r/QSwpQUwdPADe/B7OGPZXeWa+IuCGOJQendUN7JJOMd5fjEcICQRG45H&#10;4xwG+LPXz63z4auihsVLwR3al1QV2zsfeugBEl/zpOtyUWudjDgyaq4d2wo0W4eUJMjfoLRhbcEv&#10;hxeDRPwmFqmP36+0kD/26Z2gwKcNco6i9MXHW+hWXS/iUZkVlTsI5qgfOW/logb/nfDhUTjMGITA&#10;3oQHHJUmJEX7G2drcr/+5o94tB5RzlrMbMH9z41wijP9zWAorvLRKA55MkYXn89huNPI6jRiNs2c&#10;oFSODbUyXSM+6MO1ctQ8Y71m8VWEhJF4u+DhcJ2HfpOwnlLNZgmEsbYi3JmllZE6dibq+tQ9C2f3&#10;fQ0YiXs6TLeYvGtvj41fGpptAlV16n0Uuld1rz9WIk3Pfn3jzp3aCfX6JzP9DQAA//8DAFBLAwQU&#10;AAYACAAAACEA3AerjNsAAAAJAQAADwAAAGRycy9kb3ducmV2LnhtbEyPwU7DMBBE70j8g7VI3KhN&#10;1FYhxKkAFS6caBHnbezaFrEd2W4a/p7tCY47M5p9025mP7BJp+xikHC/EMB06KNywUj43L/e1cBy&#10;waBwiEFL+NEZNt31VYuNiufwoaddMYxKQm5Qgi1lbDjPvdUe8yKOOpB3jMljoTMZrhKeqdwPvBJi&#10;zT26QB8sjvrF6v57d/ISts/mwfQ1JrutlXPT/HV8N29S3t7MT4/Aip7LXxgu+IQOHTEd4imozAYJ&#10;1ZKCJC9XwC52VQtSDhLWlVgB71r+f0H3CwAA//8DAFBLAQItABQABgAIAAAAIQC2gziS/gAAAOEB&#10;AAATAAAAAAAAAAAAAAAAAAAAAABbQ29udGVudF9UeXBlc10ueG1sUEsBAi0AFAAGAAgAAAAhADj9&#10;If/WAAAAlAEAAAsAAAAAAAAAAAAAAAAALwEAAF9yZWxzLy5yZWxzUEsBAi0AFAAGAAgAAAAhAIiU&#10;7HNOAgAArAQAAA4AAAAAAAAAAAAAAAAALgIAAGRycy9lMm9Eb2MueG1sUEsBAi0AFAAGAAgAAAAh&#10;ANwHq4zbAAAACQEAAA8AAAAAAAAAAAAAAAAAqAQAAGRycy9kb3ducmV2LnhtbFBLBQYAAAAABAAE&#10;APMAAACwBQAAAAA=&#10;" fillcolor="white [3201]" strokeweight=".5pt">
                <v:textbox>
                  <w:txbxContent>
                    <w:p w14:paraId="000C2885" w14:textId="77777777" w:rsidR="006800F2" w:rsidRPr="008C08EF" w:rsidRDefault="006800F2" w:rsidP="006800F2">
                      <w:pPr>
                        <w:rPr>
                          <w:rFonts w:ascii="Arial" w:hAnsi="Arial" w:cs="Arial"/>
                        </w:rPr>
                      </w:pPr>
                    </w:p>
                  </w:txbxContent>
                </v:textbox>
              </v:shape>
            </w:pict>
          </mc:Fallback>
        </mc:AlternateContent>
      </w:r>
    </w:p>
    <w:p w14:paraId="65F96345" w14:textId="77777777" w:rsidR="006800F2" w:rsidRPr="008C08EF" w:rsidRDefault="006800F2" w:rsidP="006800F2">
      <w:pPr>
        <w:rPr>
          <w:rFonts w:ascii="Arial" w:hAnsi="Arial" w:cs="Arial"/>
        </w:rPr>
      </w:pPr>
    </w:p>
    <w:p w14:paraId="4D9FD7D8" w14:textId="77777777" w:rsidR="00CB2EDD" w:rsidRPr="00F46F42" w:rsidRDefault="00CB2EDD" w:rsidP="00F46F42">
      <w:pPr>
        <w:spacing w:line="360" w:lineRule="auto"/>
        <w:rPr>
          <w:rFonts w:ascii="Arial" w:hAnsi="Arial" w:cs="Arial"/>
          <w:sz w:val="24"/>
          <w:szCs w:val="24"/>
        </w:rPr>
      </w:pPr>
    </w:p>
    <w:p w14:paraId="3B6F026A" w14:textId="2CBC6DF5" w:rsidR="009F0B2B" w:rsidRPr="00F46F42" w:rsidRDefault="009F0B2B" w:rsidP="00F46F42">
      <w:pPr>
        <w:spacing w:line="360" w:lineRule="auto"/>
        <w:rPr>
          <w:rFonts w:ascii="Arial" w:hAnsi="Arial" w:cs="Arial"/>
          <w:sz w:val="24"/>
          <w:szCs w:val="24"/>
        </w:rPr>
      </w:pPr>
    </w:p>
    <w:p w14:paraId="519AAE8F" w14:textId="77777777" w:rsidR="008E3D52" w:rsidRDefault="008E3D52" w:rsidP="00F46F42">
      <w:pPr>
        <w:spacing w:line="360" w:lineRule="auto"/>
        <w:rPr>
          <w:rFonts w:ascii="Arial" w:hAnsi="Arial" w:cs="Arial"/>
        </w:rPr>
      </w:pPr>
    </w:p>
    <w:p w14:paraId="441BD5FF" w14:textId="77777777" w:rsidR="006800F2" w:rsidRDefault="006800F2" w:rsidP="00F46F42">
      <w:pPr>
        <w:spacing w:line="360" w:lineRule="auto"/>
        <w:rPr>
          <w:rFonts w:ascii="Arial" w:hAnsi="Arial" w:cs="Arial"/>
        </w:rPr>
      </w:pPr>
    </w:p>
    <w:p w14:paraId="00EDD518" w14:textId="77777777" w:rsidR="006800F2" w:rsidRDefault="006800F2" w:rsidP="00F46F42">
      <w:pPr>
        <w:spacing w:line="360" w:lineRule="auto"/>
        <w:rPr>
          <w:rFonts w:ascii="Arial" w:hAnsi="Arial" w:cs="Arial"/>
        </w:rPr>
      </w:pPr>
    </w:p>
    <w:p w14:paraId="158A7CC2" w14:textId="77777777" w:rsidR="006800F2" w:rsidRDefault="006800F2" w:rsidP="00F46F42">
      <w:pPr>
        <w:spacing w:line="360" w:lineRule="auto"/>
        <w:rPr>
          <w:rFonts w:ascii="Arial" w:hAnsi="Arial" w:cs="Arial"/>
        </w:rPr>
      </w:pPr>
    </w:p>
    <w:p w14:paraId="56E93A90" w14:textId="77777777" w:rsidR="006800F2" w:rsidRDefault="006800F2" w:rsidP="00F46F42">
      <w:pPr>
        <w:spacing w:line="360" w:lineRule="auto"/>
        <w:rPr>
          <w:rFonts w:ascii="Arial" w:hAnsi="Arial" w:cs="Arial"/>
        </w:rPr>
      </w:pPr>
    </w:p>
    <w:p w14:paraId="47C79398" w14:textId="77777777" w:rsidR="006800F2" w:rsidRDefault="006800F2" w:rsidP="00F46F42">
      <w:pPr>
        <w:spacing w:line="360" w:lineRule="auto"/>
        <w:rPr>
          <w:rFonts w:ascii="Arial" w:hAnsi="Arial" w:cs="Arial"/>
        </w:rPr>
      </w:pPr>
    </w:p>
    <w:p w14:paraId="2411173D" w14:textId="77777777" w:rsidR="006800F2" w:rsidRDefault="006800F2" w:rsidP="00F46F42">
      <w:pPr>
        <w:spacing w:line="360" w:lineRule="auto"/>
        <w:rPr>
          <w:rFonts w:ascii="Arial" w:hAnsi="Arial" w:cs="Arial"/>
        </w:rPr>
      </w:pPr>
    </w:p>
    <w:p w14:paraId="4D3E3104" w14:textId="77777777" w:rsidR="006800F2" w:rsidRDefault="006800F2" w:rsidP="00F46F42">
      <w:pPr>
        <w:spacing w:line="360" w:lineRule="auto"/>
        <w:rPr>
          <w:rFonts w:ascii="Arial" w:hAnsi="Arial" w:cs="Arial"/>
        </w:rPr>
      </w:pPr>
    </w:p>
    <w:p w14:paraId="1066E862" w14:textId="77777777" w:rsidR="006800F2" w:rsidRDefault="006800F2" w:rsidP="00F46F42">
      <w:pPr>
        <w:spacing w:line="360" w:lineRule="auto"/>
        <w:rPr>
          <w:rFonts w:ascii="Arial" w:hAnsi="Arial" w:cs="Arial"/>
        </w:rPr>
      </w:pPr>
    </w:p>
    <w:p w14:paraId="6A5CACE3" w14:textId="63E30B99" w:rsidR="006800F2" w:rsidRDefault="006800F2" w:rsidP="006800F2">
      <w:pPr>
        <w:pStyle w:val="Heading1"/>
        <w:spacing w:line="360" w:lineRule="auto"/>
        <w:rPr>
          <w:rFonts w:ascii="Arial" w:eastAsia="Times New Roman" w:hAnsi="Arial" w:cs="Arial"/>
          <w:sz w:val="32"/>
          <w:szCs w:val="28"/>
          <w:lang w:eastAsia="en-GB"/>
        </w:rPr>
      </w:pPr>
      <w:r w:rsidRPr="00F46F42">
        <w:rPr>
          <w:rFonts w:ascii="Arial" w:eastAsia="Times New Roman" w:hAnsi="Arial" w:cs="Arial"/>
          <w:sz w:val="32"/>
          <w:szCs w:val="28"/>
          <w:lang w:eastAsia="en-GB"/>
        </w:rPr>
        <w:t xml:space="preserve">Recommendation 1: </w:t>
      </w:r>
      <w:r>
        <w:rPr>
          <w:rFonts w:ascii="Arial" w:eastAsia="Times New Roman" w:hAnsi="Arial" w:cs="Arial"/>
          <w:sz w:val="32"/>
          <w:szCs w:val="28"/>
          <w:lang w:eastAsia="en-GB"/>
        </w:rPr>
        <w:t>The fundamental principle of this framework is that intervening for wellbeing should focus on primary preventative measures to enable for conditions to thrive and be well at work.</w:t>
      </w:r>
    </w:p>
    <w:p w14:paraId="60DB03D5" w14:textId="7641747F" w:rsidR="001A0B35" w:rsidRPr="001A0B35" w:rsidRDefault="001A0B35" w:rsidP="001A0B35">
      <w:pPr>
        <w:rPr>
          <w:rFonts w:ascii="Arial" w:hAnsi="Arial" w:cs="Arial"/>
          <w:lang w:eastAsia="en-GB"/>
        </w:rPr>
      </w:pPr>
      <w:r w:rsidRPr="001A0B35">
        <w:rPr>
          <w:rFonts w:ascii="Arial" w:hAnsi="Arial" w:cs="Arial"/>
          <w:b/>
          <w:bCs/>
          <w:color w:val="0C64C0"/>
        </w:rPr>
        <w:t>Background</w:t>
      </w:r>
      <w:r w:rsidRPr="001A0B35">
        <w:rPr>
          <w:rFonts w:ascii="Arial" w:hAnsi="Arial" w:cs="Arial"/>
          <w:color w:val="000000"/>
        </w:rPr>
        <w:br/>
        <w:t>Primary preventative measures include approaches to job design, job resources, education, communication, engagement, infrastructure, and environment. </w:t>
      </w:r>
      <w:r w:rsidRPr="001A0B35">
        <w:rPr>
          <w:rFonts w:ascii="Arial" w:hAnsi="Arial" w:cs="Arial"/>
          <w:color w:val="000000"/>
        </w:rPr>
        <w:br/>
      </w:r>
      <w:r w:rsidRPr="001A0B35">
        <w:rPr>
          <w:rFonts w:ascii="Arial" w:hAnsi="Arial" w:cs="Arial"/>
          <w:color w:val="000000"/>
        </w:rPr>
        <w:br/>
        <w:t>Secondary and tertiary interventions include wellbeing education and access to psychological therapies. </w:t>
      </w:r>
    </w:p>
    <w:tbl>
      <w:tblPr>
        <w:tblpPr w:leftFromText="180" w:rightFromText="180" w:vertAnchor="text" w:tblpY="190"/>
        <w:tblW w:w="13943" w:type="dxa"/>
        <w:tblBorders>
          <w:top w:val="single" w:sz="4" w:space="0" w:color="060644"/>
          <w:left w:val="single" w:sz="4" w:space="0" w:color="060644"/>
          <w:bottom w:val="single" w:sz="4" w:space="0" w:color="060644"/>
          <w:right w:val="single" w:sz="4" w:space="0" w:color="060644"/>
          <w:insideH w:val="single" w:sz="4" w:space="0" w:color="060644"/>
          <w:insideV w:val="single" w:sz="4" w:space="0" w:color="060644"/>
        </w:tblBorders>
        <w:tblLayout w:type="fixed"/>
        <w:tblLook w:val="04A0" w:firstRow="1" w:lastRow="0" w:firstColumn="1" w:lastColumn="0" w:noHBand="0" w:noVBand="1"/>
      </w:tblPr>
      <w:tblGrid>
        <w:gridCol w:w="12748"/>
        <w:gridCol w:w="1195"/>
      </w:tblGrid>
      <w:tr w:rsidR="001A0B35" w:rsidRPr="00F46F42" w14:paraId="0CDF9A45" w14:textId="77777777" w:rsidTr="0060023D">
        <w:trPr>
          <w:trHeight w:val="839"/>
        </w:trPr>
        <w:tc>
          <w:tcPr>
            <w:tcW w:w="12748" w:type="dxa"/>
            <w:shd w:val="clear" w:color="auto" w:fill="auto"/>
            <w:noWrap/>
            <w:vAlign w:val="center"/>
            <w:hideMark/>
          </w:tcPr>
          <w:p w14:paraId="42230B17" w14:textId="77777777" w:rsidR="001A0B35" w:rsidRDefault="001A0B35" w:rsidP="0060023D">
            <w:pPr>
              <w:spacing w:after="0" w:line="360" w:lineRule="auto"/>
              <w:rPr>
                <w:rFonts w:ascii="Arial" w:eastAsia="Times New Roman" w:hAnsi="Arial" w:cs="Arial"/>
                <w:b/>
                <w:bCs/>
                <w:color w:val="000000"/>
                <w:lang w:eastAsia="en-GB"/>
              </w:rPr>
            </w:pPr>
            <w:r>
              <w:rPr>
                <w:rFonts w:ascii="Arial" w:eastAsia="Times New Roman" w:hAnsi="Arial" w:cs="Arial"/>
                <w:b/>
                <w:bCs/>
                <w:color w:val="000000"/>
                <w:lang w:eastAsia="en-GB"/>
              </w:rPr>
              <w:t>Having completed this tool, how would you rate your unit on its focus on primary preventative measures?</w:t>
            </w:r>
          </w:p>
          <w:p w14:paraId="56C22DFA" w14:textId="10EA14BF" w:rsidR="001A0B35" w:rsidRPr="00665866" w:rsidRDefault="001A0B35" w:rsidP="0060023D">
            <w:pPr>
              <w:spacing w:after="0" w:line="360" w:lineRule="auto"/>
              <w:rPr>
                <w:rFonts w:ascii="Arial" w:eastAsia="Times New Roman" w:hAnsi="Arial" w:cs="Arial"/>
                <w:color w:val="000000"/>
                <w:lang w:eastAsia="en-GB"/>
              </w:rPr>
            </w:pPr>
            <w:r w:rsidRPr="00665866">
              <w:rPr>
                <w:rFonts w:ascii="Arial" w:eastAsia="Times New Roman" w:hAnsi="Arial" w:cs="Arial"/>
                <w:color w:val="000000"/>
                <w:lang w:eastAsia="en-GB"/>
              </w:rPr>
              <w:t>Not met –</w:t>
            </w:r>
            <w:r w:rsidR="00691BCE">
              <w:rPr>
                <w:rFonts w:ascii="Arial" w:eastAsia="Times New Roman" w:hAnsi="Arial" w:cs="Arial"/>
                <w:color w:val="000000"/>
                <w:lang w:eastAsia="en-GB"/>
              </w:rPr>
              <w:t xml:space="preserve"> </w:t>
            </w:r>
            <w:r w:rsidRPr="00665866">
              <w:rPr>
                <w:rFonts w:ascii="Arial" w:eastAsia="Times New Roman" w:hAnsi="Arial" w:cs="Arial"/>
                <w:color w:val="000000"/>
                <w:lang w:eastAsia="en-GB"/>
              </w:rPr>
              <w:t>We have no focus on wellbeing</w:t>
            </w:r>
          </w:p>
          <w:p w14:paraId="569C81ED" w14:textId="77777777" w:rsidR="001A0B35" w:rsidRPr="00665866" w:rsidRDefault="00665866" w:rsidP="0060023D">
            <w:pPr>
              <w:spacing w:after="0" w:line="360" w:lineRule="auto"/>
              <w:rPr>
                <w:rFonts w:ascii="Arial" w:hAnsi="Arial" w:cs="Arial"/>
                <w:color w:val="000000"/>
                <w:shd w:val="clear" w:color="auto" w:fill="FFFFFF"/>
              </w:rPr>
            </w:pPr>
            <w:r w:rsidRPr="00665866">
              <w:rPr>
                <w:rFonts w:ascii="Arial" w:hAnsi="Arial" w:cs="Arial"/>
                <w:color w:val="000000"/>
                <w:shd w:val="clear" w:color="auto" w:fill="FFFFFF"/>
              </w:rPr>
              <w:t>Partially met - We have some preventative principles, but we mainly consider wellbeing through secondary and tertiary measures</w:t>
            </w:r>
          </w:p>
          <w:p w14:paraId="5A00388A" w14:textId="5D38C8F6" w:rsidR="00665866" w:rsidRPr="00F46F42" w:rsidRDefault="00665866" w:rsidP="0060023D">
            <w:pPr>
              <w:spacing w:after="0" w:line="360" w:lineRule="auto"/>
              <w:rPr>
                <w:rFonts w:ascii="Arial" w:eastAsia="Times New Roman" w:hAnsi="Arial" w:cs="Arial"/>
                <w:color w:val="000000"/>
                <w:lang w:eastAsia="en-GB"/>
              </w:rPr>
            </w:pPr>
            <w:r w:rsidRPr="00665866">
              <w:rPr>
                <w:rFonts w:ascii="Arial" w:hAnsi="Arial" w:cs="Arial"/>
                <w:color w:val="000000"/>
                <w:shd w:val="clear" w:color="auto" w:fill="FFFFFF"/>
              </w:rPr>
              <w:t>Fully met – Our focus is preventative</w:t>
            </w:r>
          </w:p>
        </w:tc>
        <w:sdt>
          <w:sdtPr>
            <w:rPr>
              <w:rFonts w:ascii="Arial" w:eastAsia="Times New Roman" w:hAnsi="Arial" w:cs="Arial"/>
              <w:color w:val="000000"/>
              <w:lang w:eastAsia="en-GB"/>
            </w:rPr>
            <w:alias w:val="Self Assessment"/>
            <w:tag w:val="Self Assessment"/>
            <w:id w:val="459544679"/>
            <w:placeholder>
              <w:docPart w:val="9881FDA144444B8381BDCE014526D0F3"/>
            </w:placeholder>
            <w:showingPlcHdr/>
            <w:dropDownList>
              <w:listItem w:value="Choose an item."/>
              <w:listItem w:displayText="Not met" w:value="0"/>
              <w:listItem w:displayText="Partially Met" w:value="1"/>
              <w:listItem w:displayText="Fully met" w:value="2"/>
            </w:dropDownList>
          </w:sdtPr>
          <w:sdtContent>
            <w:tc>
              <w:tcPr>
                <w:tcW w:w="1195" w:type="dxa"/>
                <w:vAlign w:val="center"/>
              </w:tcPr>
              <w:p w14:paraId="5585E644" w14:textId="77777777" w:rsidR="001A0B35" w:rsidRPr="00F46F42" w:rsidRDefault="001A0B35" w:rsidP="0060023D">
                <w:pPr>
                  <w:spacing w:after="0" w:line="360" w:lineRule="auto"/>
                  <w:jc w:val="center"/>
                  <w:rPr>
                    <w:rFonts w:ascii="Arial" w:eastAsia="Times New Roman" w:hAnsi="Arial" w:cs="Arial"/>
                    <w:color w:val="000000"/>
                    <w:lang w:eastAsia="en-GB"/>
                  </w:rPr>
                </w:pPr>
                <w:r w:rsidRPr="00F46F42">
                  <w:rPr>
                    <w:rStyle w:val="PlaceholderText"/>
                    <w:rFonts w:ascii="Arial" w:hAnsi="Arial" w:cs="Arial"/>
                  </w:rPr>
                  <w:t>Choose an item.</w:t>
                </w:r>
              </w:p>
            </w:tc>
          </w:sdtContent>
        </w:sdt>
      </w:tr>
    </w:tbl>
    <w:p w14:paraId="76A6717D" w14:textId="77777777" w:rsidR="006800F2" w:rsidRPr="00F46F42" w:rsidRDefault="006800F2" w:rsidP="00F46F42">
      <w:pPr>
        <w:spacing w:line="360" w:lineRule="auto"/>
        <w:rPr>
          <w:rFonts w:ascii="Arial" w:hAnsi="Arial" w:cs="Arial"/>
        </w:rPr>
      </w:pPr>
    </w:p>
    <w:sectPr w:rsidR="006800F2" w:rsidRPr="00F46F42" w:rsidSect="006367F6">
      <w:headerReference w:type="even" r:id="rId18"/>
      <w:headerReference w:type="default" r:id="rId19"/>
      <w:footerReference w:type="even" r:id="rId20"/>
      <w:footerReference w:type="default" r:id="rId21"/>
      <w:headerReference w:type="first" r:id="rId22"/>
      <w:footerReference w:type="first" r:id="rId23"/>
      <w:pgSz w:w="16838" w:h="11906" w:orient="landscape"/>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B289B6E" w14:textId="77777777" w:rsidR="00B21EE5" w:rsidRDefault="00B21EE5">
      <w:pPr>
        <w:spacing w:after="0" w:line="240" w:lineRule="auto"/>
      </w:pPr>
      <w:r>
        <w:separator/>
      </w:r>
    </w:p>
  </w:endnote>
  <w:endnote w:type="continuationSeparator" w:id="0">
    <w:p w14:paraId="4DF0CA1D" w14:textId="77777777" w:rsidR="00B21EE5" w:rsidRDefault="00B21EE5">
      <w:pPr>
        <w:spacing w:after="0" w:line="240" w:lineRule="auto"/>
      </w:pPr>
      <w:r>
        <w:continuationSeparator/>
      </w:r>
    </w:p>
  </w:endnote>
  <w:endnote w:type="continuationNotice" w:id="1">
    <w:p w14:paraId="2DE816AA" w14:textId="77777777" w:rsidR="00B21EE5" w:rsidRDefault="00B21EE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Poppins Medium">
    <w:charset w:val="00"/>
    <w:family w:val="auto"/>
    <w:pitch w:val="variable"/>
    <w:sig w:usb0="00008007" w:usb1="00000000" w:usb2="00000000" w:usb3="00000000" w:csb0="00000093" w:csb1="00000000"/>
  </w:font>
  <w:font w:name="Yu Gothic Light">
    <w:altName w:val="游ゴシック Light"/>
    <w:panose1 w:val="020B0300000000000000"/>
    <w:charset w:val="80"/>
    <w:family w:val="swiss"/>
    <w:pitch w:val="variable"/>
    <w:sig w:usb0="E00002FF" w:usb1="2AC7FDFF" w:usb2="00000016" w:usb3="00000000" w:csb0="0002009F" w:csb1="00000000"/>
  </w:font>
  <w:font w:name="Lucida Sans">
    <w:charset w:val="00"/>
    <w:family w:val="swiss"/>
    <w:pitch w:val="variable"/>
    <w:sig w:usb0="00000003" w:usb1="00000000" w:usb2="00000000" w:usb3="00000000" w:csb0="00000001" w:csb1="00000000"/>
  </w:font>
  <w:font w:name="Calibri Light">
    <w:panose1 w:val="020F0302020204030204"/>
    <w:charset w:val="00"/>
    <w:family w:val="swiss"/>
    <w:pitch w:val="variable"/>
    <w:sig w:usb0="E0002AFF" w:usb1="C000247B" w:usb2="00000009" w:usb3="00000000" w:csb0="000001FF" w:csb1="00000000"/>
  </w:font>
  <w:font w:name="Poppins Light">
    <w:charset w:val="00"/>
    <w:family w:val="auto"/>
    <w:pitch w:val="variable"/>
    <w:sig w:usb0="00008007" w:usb1="00000000" w:usb2="00000000" w:usb3="00000000" w:csb0="00000093" w:csb1="00000000"/>
  </w:font>
  <w:font w:name="Yu Mincho">
    <w:altName w:val="游明朝"/>
    <w:charset w:val="80"/>
    <w:family w:val="roman"/>
    <w:pitch w:val="variable"/>
    <w:sig w:usb0="800002E7" w:usb1="2AC7FCFF" w:usb2="00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AFD486" w14:textId="77777777" w:rsidR="003A238F" w:rsidRDefault="003A238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A64571" w14:textId="307F3AC0" w:rsidR="007D05DD" w:rsidRDefault="00BC0710" w:rsidP="00BC0710">
    <w:pPr>
      <w:pStyle w:val="Footer"/>
      <w:jc w:val="center"/>
    </w:pPr>
    <w:r>
      <w:t xml:space="preserve">www.ics.ac.uk/wellbeing </w:t>
    </w:r>
    <w:r>
      <w:tab/>
    </w:r>
    <w:r>
      <w:tab/>
    </w:r>
    <w:r>
      <w:tab/>
    </w:r>
    <w:r>
      <w:tab/>
    </w:r>
    <w:r>
      <w:tab/>
    </w:r>
    <w:r>
      <w:tab/>
    </w:r>
    <w:r>
      <w:tab/>
    </w:r>
    <w:r>
      <w:tab/>
    </w:r>
    <w:r>
      <w:tab/>
    </w:r>
    <w:sdt>
      <w:sdtPr>
        <w:id w:val="-554856857"/>
        <w:docPartObj>
          <w:docPartGallery w:val="Page Numbers (Bottom of Page)"/>
          <w:docPartUnique/>
        </w:docPartObj>
      </w:sdtPr>
      <w:sdtEndPr>
        <w:rPr>
          <w:noProof/>
        </w:rPr>
      </w:sdtEndPr>
      <w:sdtContent>
        <w:r w:rsidR="00735A0D">
          <w:fldChar w:fldCharType="begin"/>
        </w:r>
        <w:r w:rsidR="00735A0D">
          <w:instrText xml:space="preserve"> PAGE   \* MERGEFORMAT </w:instrText>
        </w:r>
        <w:r w:rsidR="00735A0D">
          <w:fldChar w:fldCharType="separate"/>
        </w:r>
        <w:r w:rsidR="00735A0D">
          <w:rPr>
            <w:noProof/>
          </w:rPr>
          <w:t>2</w:t>
        </w:r>
        <w:r w:rsidR="00735A0D">
          <w:rPr>
            <w:noProof/>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4650"/>
      <w:gridCol w:w="4650"/>
      <w:gridCol w:w="4650"/>
    </w:tblGrid>
    <w:tr w:rsidR="20E74C9A" w14:paraId="2450E06C" w14:textId="77777777" w:rsidTr="20E74C9A">
      <w:tc>
        <w:tcPr>
          <w:tcW w:w="4650" w:type="dxa"/>
        </w:tcPr>
        <w:p w14:paraId="65764A7E" w14:textId="2444BBCB" w:rsidR="20E74C9A" w:rsidRDefault="20E74C9A" w:rsidP="20E74C9A">
          <w:pPr>
            <w:pStyle w:val="Header"/>
            <w:ind w:left="-115"/>
          </w:pPr>
        </w:p>
      </w:tc>
      <w:tc>
        <w:tcPr>
          <w:tcW w:w="4650" w:type="dxa"/>
        </w:tcPr>
        <w:p w14:paraId="03D82BF2" w14:textId="1BF7F58F" w:rsidR="20E74C9A" w:rsidRDefault="20E74C9A" w:rsidP="20E74C9A">
          <w:pPr>
            <w:pStyle w:val="Header"/>
            <w:jc w:val="center"/>
          </w:pPr>
        </w:p>
      </w:tc>
      <w:tc>
        <w:tcPr>
          <w:tcW w:w="4650" w:type="dxa"/>
        </w:tcPr>
        <w:p w14:paraId="2826B58A" w14:textId="48C2B430" w:rsidR="20E74C9A" w:rsidRDefault="20E74C9A" w:rsidP="20E74C9A">
          <w:pPr>
            <w:pStyle w:val="Header"/>
            <w:ind w:right="-115"/>
            <w:jc w:val="right"/>
          </w:pPr>
        </w:p>
      </w:tc>
    </w:tr>
  </w:tbl>
  <w:p w14:paraId="2A2DA38A" w14:textId="73E8C2FF" w:rsidR="20E74C9A" w:rsidRDefault="20E74C9A" w:rsidP="20E74C9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C181BB1" w14:textId="77777777" w:rsidR="00B21EE5" w:rsidRDefault="00B21EE5">
      <w:pPr>
        <w:spacing w:after="0" w:line="240" w:lineRule="auto"/>
      </w:pPr>
      <w:r>
        <w:separator/>
      </w:r>
    </w:p>
  </w:footnote>
  <w:footnote w:type="continuationSeparator" w:id="0">
    <w:p w14:paraId="24843B79" w14:textId="77777777" w:rsidR="00B21EE5" w:rsidRDefault="00B21EE5">
      <w:pPr>
        <w:spacing w:after="0" w:line="240" w:lineRule="auto"/>
      </w:pPr>
      <w:r>
        <w:continuationSeparator/>
      </w:r>
    </w:p>
  </w:footnote>
  <w:footnote w:type="continuationNotice" w:id="1">
    <w:p w14:paraId="5DD973BF" w14:textId="77777777" w:rsidR="00B21EE5" w:rsidRDefault="00B21EE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FDEBF5" w14:textId="77777777" w:rsidR="003A238F" w:rsidRDefault="003A238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2B7DB3" w14:textId="61C13E86" w:rsidR="00F17D6A" w:rsidRPr="0064647A" w:rsidRDefault="00F17D6A" w:rsidP="00F17D6A">
    <w:pPr>
      <w:pStyle w:val="Title"/>
      <w:rPr>
        <w:rFonts w:ascii="Arial" w:hAnsi="Arial" w:cs="Arial"/>
        <w:color w:val="060644"/>
        <w:spacing w:val="0"/>
        <w:sz w:val="24"/>
        <w:szCs w:val="24"/>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pPr>
    <w:r w:rsidRPr="0064647A">
      <w:rPr>
        <w:rFonts w:ascii="Arial" w:hAnsi="Arial" w:cs="Arial"/>
        <w:noProof/>
        <w:color w:val="060644"/>
        <w:sz w:val="24"/>
        <w:szCs w:val="24"/>
      </w:rPr>
      <w:drawing>
        <wp:anchor distT="0" distB="0" distL="114300" distR="114300" simplePos="0" relativeHeight="251658240" behindDoc="0" locked="0" layoutInCell="1" allowOverlap="1" wp14:anchorId="32A30BE6" wp14:editId="08773E6E">
          <wp:simplePos x="0" y="0"/>
          <wp:positionH relativeFrom="margin">
            <wp:posOffset>7368540</wp:posOffset>
          </wp:positionH>
          <wp:positionV relativeFrom="paragraph">
            <wp:posOffset>-289560</wp:posOffset>
          </wp:positionV>
          <wp:extent cx="1993900" cy="951230"/>
          <wp:effectExtent l="0" t="0" r="0" b="0"/>
          <wp:wrapSquare wrapText="bothSides"/>
          <wp:docPr id="9" name="Picture 9"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993900" cy="951230"/>
                  </a:xfrm>
                  <a:prstGeom prst="rect">
                    <a:avLst/>
                  </a:prstGeom>
                </pic:spPr>
              </pic:pic>
            </a:graphicData>
          </a:graphic>
          <wp14:sizeRelH relativeFrom="margin">
            <wp14:pctWidth>0</wp14:pctWidth>
          </wp14:sizeRelH>
          <wp14:sizeRelV relativeFrom="margin">
            <wp14:pctHeight>0</wp14:pctHeight>
          </wp14:sizeRelV>
        </wp:anchor>
      </w:drawing>
    </w:r>
    <w:r w:rsidR="00736C58" w:rsidRPr="0064647A">
      <w:rPr>
        <w:rFonts w:ascii="Arial" w:hAnsi="Arial" w:cs="Arial"/>
        <w:color w:val="060644"/>
        <w:sz w:val="24"/>
        <w:szCs w:val="24"/>
      </w:rPr>
      <w:t>Intensive care as a positive place to work: Workforce wellbeing best practice framework</w:t>
    </w:r>
    <w:r w:rsidRPr="0064647A">
      <w:rPr>
        <w:rFonts w:ascii="Arial" w:hAnsi="Arial" w:cs="Arial"/>
        <w:color w:val="060644"/>
        <w:spacing w:val="0"/>
        <w:sz w:val="24"/>
        <w:szCs w:val="24"/>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 xml:space="preserve">: </w:t>
    </w:r>
  </w:p>
  <w:p w14:paraId="00EBD672" w14:textId="63D57662" w:rsidR="00F17D6A" w:rsidRPr="003A238F" w:rsidRDefault="00F17D6A" w:rsidP="00F17D6A">
    <w:pPr>
      <w:pStyle w:val="Title"/>
      <w:rPr>
        <w:rFonts w:ascii="Arial" w:hAnsi="Arial" w:cs="Arial"/>
        <w:color w:val="007AC2"/>
        <w:spacing w:val="0"/>
        <w:sz w:val="18"/>
        <w:szCs w:val="18"/>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pPr>
    <w:r w:rsidRPr="003A238F">
      <w:rPr>
        <w:rFonts w:ascii="Arial" w:hAnsi="Arial" w:cs="Arial"/>
        <w:color w:val="007AC2"/>
        <w:spacing w:val="0"/>
        <w:sz w:val="28"/>
        <w:szCs w:val="28"/>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Assurance and Improvement Tool</w:t>
    </w:r>
  </w:p>
  <w:p w14:paraId="0D349041" w14:textId="2266796C" w:rsidR="00F21096" w:rsidRPr="003A238F" w:rsidRDefault="00F21096" w:rsidP="00F21096">
    <w:pPr>
      <w:pStyle w:val="Header"/>
      <w:jc w:val="right"/>
      <w:rPr>
        <w:rFonts w:ascii="Arial" w:hAnsi="Arial" w:cs="Arial"/>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4650"/>
      <w:gridCol w:w="4650"/>
      <w:gridCol w:w="4650"/>
    </w:tblGrid>
    <w:tr w:rsidR="20E74C9A" w14:paraId="507A191F" w14:textId="77777777" w:rsidTr="20E74C9A">
      <w:tc>
        <w:tcPr>
          <w:tcW w:w="4650" w:type="dxa"/>
        </w:tcPr>
        <w:p w14:paraId="65DA2A00" w14:textId="6117AFA9" w:rsidR="20E74C9A" w:rsidRDefault="20E74C9A" w:rsidP="20E74C9A">
          <w:pPr>
            <w:pStyle w:val="Header"/>
            <w:ind w:left="-115"/>
          </w:pPr>
        </w:p>
      </w:tc>
      <w:tc>
        <w:tcPr>
          <w:tcW w:w="4650" w:type="dxa"/>
        </w:tcPr>
        <w:p w14:paraId="63BE9F5F" w14:textId="1A9F4CA9" w:rsidR="20E74C9A" w:rsidRDefault="20E74C9A" w:rsidP="20E74C9A">
          <w:pPr>
            <w:pStyle w:val="Header"/>
            <w:jc w:val="center"/>
          </w:pPr>
        </w:p>
      </w:tc>
      <w:tc>
        <w:tcPr>
          <w:tcW w:w="4650" w:type="dxa"/>
        </w:tcPr>
        <w:p w14:paraId="5D77309F" w14:textId="56282807" w:rsidR="20E74C9A" w:rsidRDefault="20E74C9A" w:rsidP="20E74C9A">
          <w:pPr>
            <w:pStyle w:val="Header"/>
            <w:ind w:right="-115"/>
            <w:jc w:val="right"/>
          </w:pPr>
        </w:p>
      </w:tc>
    </w:tr>
  </w:tbl>
  <w:p w14:paraId="0C61E515" w14:textId="6C2EB061" w:rsidR="20E74C9A" w:rsidRDefault="20E74C9A" w:rsidP="20E74C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32F5EDF"/>
    <w:multiLevelType w:val="hybridMultilevel"/>
    <w:tmpl w:val="7D885CC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126D1B50"/>
    <w:multiLevelType w:val="hybridMultilevel"/>
    <w:tmpl w:val="1BA28A60"/>
    <w:lvl w:ilvl="0" w:tplc="077C5B12">
      <w:start w:val="1"/>
      <w:numFmt w:val="decimal"/>
      <w:lvlText w:val="%1."/>
      <w:lvlJc w:val="left"/>
      <w:pPr>
        <w:ind w:left="360" w:hanging="360"/>
      </w:pPr>
      <w:rPr>
        <w:rFonts w:hint="default"/>
        <w:i w:val="0"/>
        <w:iCs w:val="0"/>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 w15:restartNumberingAfterBreak="0">
    <w:nsid w:val="20005870"/>
    <w:multiLevelType w:val="hybridMultilevel"/>
    <w:tmpl w:val="35E89038"/>
    <w:lvl w:ilvl="0" w:tplc="F17CE0F2">
      <w:start w:val="1"/>
      <w:numFmt w:val="bullet"/>
      <w:lvlText w:val=""/>
      <w:lvlJc w:val="left"/>
      <w:pPr>
        <w:ind w:left="720" w:hanging="360"/>
      </w:pPr>
      <w:rPr>
        <w:rFonts w:ascii="Symbol" w:hAnsi="Symbol" w:hint="default"/>
        <w:color w:val="007AB5"/>
        <w:u w:color="007AB5"/>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4243377E"/>
    <w:multiLevelType w:val="multilevel"/>
    <w:tmpl w:val="512A16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46767034"/>
    <w:multiLevelType w:val="hybridMultilevel"/>
    <w:tmpl w:val="B31828A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 w15:restartNumberingAfterBreak="0">
    <w:nsid w:val="480124D6"/>
    <w:multiLevelType w:val="hybridMultilevel"/>
    <w:tmpl w:val="AAFE5C0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4C6743CF"/>
    <w:multiLevelType w:val="multilevel"/>
    <w:tmpl w:val="1EAC35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4DA62966"/>
    <w:multiLevelType w:val="hybridMultilevel"/>
    <w:tmpl w:val="EAF68E5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51770B14"/>
    <w:multiLevelType w:val="hybridMultilevel"/>
    <w:tmpl w:val="52B430DA"/>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57161CAD"/>
    <w:multiLevelType w:val="hybridMultilevel"/>
    <w:tmpl w:val="93EE8724"/>
    <w:lvl w:ilvl="0" w:tplc="04090001">
      <w:start w:val="1"/>
      <w:numFmt w:val="bullet"/>
      <w:lvlText w:val=""/>
      <w:lvlJc w:val="left"/>
      <w:pPr>
        <w:ind w:left="774" w:hanging="360"/>
      </w:pPr>
      <w:rPr>
        <w:rFonts w:ascii="Symbol" w:hAnsi="Symbol" w:hint="default"/>
      </w:rPr>
    </w:lvl>
    <w:lvl w:ilvl="1" w:tplc="08090003" w:tentative="1">
      <w:start w:val="1"/>
      <w:numFmt w:val="bullet"/>
      <w:lvlText w:val="o"/>
      <w:lvlJc w:val="left"/>
      <w:pPr>
        <w:ind w:left="1494" w:hanging="360"/>
      </w:pPr>
      <w:rPr>
        <w:rFonts w:ascii="Courier New" w:hAnsi="Courier New" w:cs="Courier New" w:hint="default"/>
      </w:rPr>
    </w:lvl>
    <w:lvl w:ilvl="2" w:tplc="08090005" w:tentative="1">
      <w:start w:val="1"/>
      <w:numFmt w:val="bullet"/>
      <w:lvlText w:val=""/>
      <w:lvlJc w:val="left"/>
      <w:pPr>
        <w:ind w:left="2214" w:hanging="360"/>
      </w:pPr>
      <w:rPr>
        <w:rFonts w:ascii="Wingdings" w:hAnsi="Wingdings" w:hint="default"/>
      </w:rPr>
    </w:lvl>
    <w:lvl w:ilvl="3" w:tplc="08090001" w:tentative="1">
      <w:start w:val="1"/>
      <w:numFmt w:val="bullet"/>
      <w:lvlText w:val=""/>
      <w:lvlJc w:val="left"/>
      <w:pPr>
        <w:ind w:left="2934" w:hanging="360"/>
      </w:pPr>
      <w:rPr>
        <w:rFonts w:ascii="Symbol" w:hAnsi="Symbol" w:hint="default"/>
      </w:rPr>
    </w:lvl>
    <w:lvl w:ilvl="4" w:tplc="08090003" w:tentative="1">
      <w:start w:val="1"/>
      <w:numFmt w:val="bullet"/>
      <w:lvlText w:val="o"/>
      <w:lvlJc w:val="left"/>
      <w:pPr>
        <w:ind w:left="3654" w:hanging="360"/>
      </w:pPr>
      <w:rPr>
        <w:rFonts w:ascii="Courier New" w:hAnsi="Courier New" w:cs="Courier New" w:hint="default"/>
      </w:rPr>
    </w:lvl>
    <w:lvl w:ilvl="5" w:tplc="08090005" w:tentative="1">
      <w:start w:val="1"/>
      <w:numFmt w:val="bullet"/>
      <w:lvlText w:val=""/>
      <w:lvlJc w:val="left"/>
      <w:pPr>
        <w:ind w:left="4374" w:hanging="360"/>
      </w:pPr>
      <w:rPr>
        <w:rFonts w:ascii="Wingdings" w:hAnsi="Wingdings" w:hint="default"/>
      </w:rPr>
    </w:lvl>
    <w:lvl w:ilvl="6" w:tplc="08090001" w:tentative="1">
      <w:start w:val="1"/>
      <w:numFmt w:val="bullet"/>
      <w:lvlText w:val=""/>
      <w:lvlJc w:val="left"/>
      <w:pPr>
        <w:ind w:left="5094" w:hanging="360"/>
      </w:pPr>
      <w:rPr>
        <w:rFonts w:ascii="Symbol" w:hAnsi="Symbol" w:hint="default"/>
      </w:rPr>
    </w:lvl>
    <w:lvl w:ilvl="7" w:tplc="08090003" w:tentative="1">
      <w:start w:val="1"/>
      <w:numFmt w:val="bullet"/>
      <w:lvlText w:val="o"/>
      <w:lvlJc w:val="left"/>
      <w:pPr>
        <w:ind w:left="5814" w:hanging="360"/>
      </w:pPr>
      <w:rPr>
        <w:rFonts w:ascii="Courier New" w:hAnsi="Courier New" w:cs="Courier New" w:hint="default"/>
      </w:rPr>
    </w:lvl>
    <w:lvl w:ilvl="8" w:tplc="08090005" w:tentative="1">
      <w:start w:val="1"/>
      <w:numFmt w:val="bullet"/>
      <w:lvlText w:val=""/>
      <w:lvlJc w:val="left"/>
      <w:pPr>
        <w:ind w:left="6534" w:hanging="360"/>
      </w:pPr>
      <w:rPr>
        <w:rFonts w:ascii="Wingdings" w:hAnsi="Wingdings" w:hint="default"/>
      </w:rPr>
    </w:lvl>
  </w:abstractNum>
  <w:abstractNum w:abstractNumId="10" w15:restartNumberingAfterBreak="0">
    <w:nsid w:val="7A543B57"/>
    <w:multiLevelType w:val="hybridMultilevel"/>
    <w:tmpl w:val="8F30B208"/>
    <w:lvl w:ilvl="0" w:tplc="FDEE32A2">
      <w:start w:val="1"/>
      <w:numFmt w:val="bullet"/>
      <w:lvlText w:val=""/>
      <w:lvlJc w:val="left"/>
      <w:pPr>
        <w:ind w:left="360" w:hanging="360"/>
      </w:pPr>
      <w:rPr>
        <w:rFonts w:ascii="Symbol" w:hAnsi="Symbol" w:hint="default"/>
        <w:u w:color="007AB5"/>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abstractNumId w:val="7"/>
  </w:num>
  <w:num w:numId="2">
    <w:abstractNumId w:val="4"/>
  </w:num>
  <w:num w:numId="3">
    <w:abstractNumId w:val="1"/>
  </w:num>
  <w:num w:numId="4">
    <w:abstractNumId w:val="0"/>
  </w:num>
  <w:num w:numId="5">
    <w:abstractNumId w:val="8"/>
  </w:num>
  <w:num w:numId="6">
    <w:abstractNumId w:val="5"/>
  </w:num>
  <w:num w:numId="7">
    <w:abstractNumId w:val="10"/>
  </w:num>
  <w:num w:numId="8">
    <w:abstractNumId w:val="2"/>
  </w:num>
  <w:num w:numId="9">
    <w:abstractNumId w:val="9"/>
  </w:num>
  <w:num w:numId="10">
    <w:abstractNumId w:val="6"/>
  </w:num>
  <w:num w:numId="11">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ocumentProtection w:enforcement="0"/>
  <w:autoFormatOverride/>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B2750"/>
    <w:rsid w:val="00002469"/>
    <w:rsid w:val="000111CC"/>
    <w:rsid w:val="000148E3"/>
    <w:rsid w:val="00030972"/>
    <w:rsid w:val="00037178"/>
    <w:rsid w:val="00041908"/>
    <w:rsid w:val="0005715D"/>
    <w:rsid w:val="0005737E"/>
    <w:rsid w:val="0008494C"/>
    <w:rsid w:val="00085DAF"/>
    <w:rsid w:val="000955B3"/>
    <w:rsid w:val="000A2CA1"/>
    <w:rsid w:val="000A4221"/>
    <w:rsid w:val="000A4294"/>
    <w:rsid w:val="000A45E4"/>
    <w:rsid w:val="000A681A"/>
    <w:rsid w:val="000C315C"/>
    <w:rsid w:val="000C50FD"/>
    <w:rsid w:val="000C5C6D"/>
    <w:rsid w:val="000C6DB3"/>
    <w:rsid w:val="000D4CCB"/>
    <w:rsid w:val="000F38A6"/>
    <w:rsid w:val="001064E2"/>
    <w:rsid w:val="00111931"/>
    <w:rsid w:val="001263BC"/>
    <w:rsid w:val="001271EE"/>
    <w:rsid w:val="0014660E"/>
    <w:rsid w:val="001515BB"/>
    <w:rsid w:val="00154A09"/>
    <w:rsid w:val="00161F93"/>
    <w:rsid w:val="0016294B"/>
    <w:rsid w:val="00173AA9"/>
    <w:rsid w:val="00174693"/>
    <w:rsid w:val="001821C4"/>
    <w:rsid w:val="00182DA3"/>
    <w:rsid w:val="00191B25"/>
    <w:rsid w:val="00191D3B"/>
    <w:rsid w:val="001A00DB"/>
    <w:rsid w:val="001A0B35"/>
    <w:rsid w:val="001B2059"/>
    <w:rsid w:val="001C4681"/>
    <w:rsid w:val="001C71DC"/>
    <w:rsid w:val="001D190F"/>
    <w:rsid w:val="001F5BC6"/>
    <w:rsid w:val="001F6AAF"/>
    <w:rsid w:val="002010CF"/>
    <w:rsid w:val="00216148"/>
    <w:rsid w:val="00220F94"/>
    <w:rsid w:val="00227C23"/>
    <w:rsid w:val="00230FC3"/>
    <w:rsid w:val="002350F6"/>
    <w:rsid w:val="00235672"/>
    <w:rsid w:val="00236257"/>
    <w:rsid w:val="00237813"/>
    <w:rsid w:val="00240D8D"/>
    <w:rsid w:val="0024181B"/>
    <w:rsid w:val="00242DAB"/>
    <w:rsid w:val="002467CB"/>
    <w:rsid w:val="00247B6C"/>
    <w:rsid w:val="00253B43"/>
    <w:rsid w:val="002569E8"/>
    <w:rsid w:val="00285CFC"/>
    <w:rsid w:val="0029089E"/>
    <w:rsid w:val="002916AB"/>
    <w:rsid w:val="002A140E"/>
    <w:rsid w:val="002A1796"/>
    <w:rsid w:val="002A284D"/>
    <w:rsid w:val="002A4DDE"/>
    <w:rsid w:val="002B35CC"/>
    <w:rsid w:val="002B4916"/>
    <w:rsid w:val="002E321A"/>
    <w:rsid w:val="002F5614"/>
    <w:rsid w:val="002F61F4"/>
    <w:rsid w:val="0030555F"/>
    <w:rsid w:val="003118A7"/>
    <w:rsid w:val="00315ECA"/>
    <w:rsid w:val="003216E4"/>
    <w:rsid w:val="00321FCB"/>
    <w:rsid w:val="00341483"/>
    <w:rsid w:val="00341EF1"/>
    <w:rsid w:val="00346C97"/>
    <w:rsid w:val="00350A33"/>
    <w:rsid w:val="00352AD0"/>
    <w:rsid w:val="003608DB"/>
    <w:rsid w:val="0036750D"/>
    <w:rsid w:val="00376AF7"/>
    <w:rsid w:val="00381855"/>
    <w:rsid w:val="003818B6"/>
    <w:rsid w:val="00392C19"/>
    <w:rsid w:val="00395CAC"/>
    <w:rsid w:val="003A238F"/>
    <w:rsid w:val="003A2A6D"/>
    <w:rsid w:val="003A3D98"/>
    <w:rsid w:val="003B3656"/>
    <w:rsid w:val="003B4990"/>
    <w:rsid w:val="003B6709"/>
    <w:rsid w:val="003B6A8C"/>
    <w:rsid w:val="003C387A"/>
    <w:rsid w:val="003C53B4"/>
    <w:rsid w:val="003D2B72"/>
    <w:rsid w:val="003D3731"/>
    <w:rsid w:val="003E52E1"/>
    <w:rsid w:val="003E7272"/>
    <w:rsid w:val="003F1AA2"/>
    <w:rsid w:val="003F1CAE"/>
    <w:rsid w:val="003F31FC"/>
    <w:rsid w:val="003F4913"/>
    <w:rsid w:val="00402F09"/>
    <w:rsid w:val="004110B6"/>
    <w:rsid w:val="00415E0E"/>
    <w:rsid w:val="00422FA2"/>
    <w:rsid w:val="00426E6C"/>
    <w:rsid w:val="00432DF0"/>
    <w:rsid w:val="00441062"/>
    <w:rsid w:val="00451358"/>
    <w:rsid w:val="00451F9E"/>
    <w:rsid w:val="004610D2"/>
    <w:rsid w:val="0046392B"/>
    <w:rsid w:val="00472A22"/>
    <w:rsid w:val="004835B7"/>
    <w:rsid w:val="0048372E"/>
    <w:rsid w:val="004953E3"/>
    <w:rsid w:val="00495D4C"/>
    <w:rsid w:val="004A36C8"/>
    <w:rsid w:val="004A5CF6"/>
    <w:rsid w:val="004B25DD"/>
    <w:rsid w:val="004B431B"/>
    <w:rsid w:val="004C2AA3"/>
    <w:rsid w:val="004E37C2"/>
    <w:rsid w:val="004E4B8C"/>
    <w:rsid w:val="004E5BD2"/>
    <w:rsid w:val="004F39A6"/>
    <w:rsid w:val="00507A81"/>
    <w:rsid w:val="00520AE6"/>
    <w:rsid w:val="005212F7"/>
    <w:rsid w:val="005232EF"/>
    <w:rsid w:val="0054399F"/>
    <w:rsid w:val="005446CD"/>
    <w:rsid w:val="00557E3F"/>
    <w:rsid w:val="00565953"/>
    <w:rsid w:val="00566227"/>
    <w:rsid w:val="00573CEF"/>
    <w:rsid w:val="005806FC"/>
    <w:rsid w:val="00583AAC"/>
    <w:rsid w:val="005847B8"/>
    <w:rsid w:val="005876AC"/>
    <w:rsid w:val="005916D4"/>
    <w:rsid w:val="0059595C"/>
    <w:rsid w:val="005A0D19"/>
    <w:rsid w:val="005B0F59"/>
    <w:rsid w:val="005B2463"/>
    <w:rsid w:val="005B45E6"/>
    <w:rsid w:val="005C42EC"/>
    <w:rsid w:val="005C6185"/>
    <w:rsid w:val="005C63D5"/>
    <w:rsid w:val="005E441A"/>
    <w:rsid w:val="005E516D"/>
    <w:rsid w:val="005F1431"/>
    <w:rsid w:val="0060023D"/>
    <w:rsid w:val="00604CA5"/>
    <w:rsid w:val="00622BD2"/>
    <w:rsid w:val="00626503"/>
    <w:rsid w:val="00635718"/>
    <w:rsid w:val="006367F6"/>
    <w:rsid w:val="0064647A"/>
    <w:rsid w:val="00650C02"/>
    <w:rsid w:val="00655834"/>
    <w:rsid w:val="0065706F"/>
    <w:rsid w:val="00663EE5"/>
    <w:rsid w:val="00665866"/>
    <w:rsid w:val="0066760C"/>
    <w:rsid w:val="006800F2"/>
    <w:rsid w:val="006837E5"/>
    <w:rsid w:val="00691BCE"/>
    <w:rsid w:val="006959A3"/>
    <w:rsid w:val="0069663A"/>
    <w:rsid w:val="00697AD7"/>
    <w:rsid w:val="006B624E"/>
    <w:rsid w:val="006C28AF"/>
    <w:rsid w:val="006C3701"/>
    <w:rsid w:val="006C3B71"/>
    <w:rsid w:val="006D2031"/>
    <w:rsid w:val="006E3366"/>
    <w:rsid w:val="00716B97"/>
    <w:rsid w:val="00717C08"/>
    <w:rsid w:val="00722C74"/>
    <w:rsid w:val="00723397"/>
    <w:rsid w:val="0073250E"/>
    <w:rsid w:val="00735A0D"/>
    <w:rsid w:val="00736C58"/>
    <w:rsid w:val="00744A76"/>
    <w:rsid w:val="00745420"/>
    <w:rsid w:val="0074743C"/>
    <w:rsid w:val="0075404D"/>
    <w:rsid w:val="00754789"/>
    <w:rsid w:val="007633AF"/>
    <w:rsid w:val="0076655A"/>
    <w:rsid w:val="00770EC0"/>
    <w:rsid w:val="00771F11"/>
    <w:rsid w:val="00780934"/>
    <w:rsid w:val="00785754"/>
    <w:rsid w:val="00786680"/>
    <w:rsid w:val="007A1C7E"/>
    <w:rsid w:val="007A47DE"/>
    <w:rsid w:val="007B17C4"/>
    <w:rsid w:val="007B20C2"/>
    <w:rsid w:val="007B2549"/>
    <w:rsid w:val="007B4E8C"/>
    <w:rsid w:val="007B50AD"/>
    <w:rsid w:val="007C402E"/>
    <w:rsid w:val="007C5D73"/>
    <w:rsid w:val="007D05DD"/>
    <w:rsid w:val="007E0FFF"/>
    <w:rsid w:val="007E5CE0"/>
    <w:rsid w:val="007F7E31"/>
    <w:rsid w:val="00821E61"/>
    <w:rsid w:val="00825585"/>
    <w:rsid w:val="0083140C"/>
    <w:rsid w:val="00837914"/>
    <w:rsid w:val="00845990"/>
    <w:rsid w:val="00847E3C"/>
    <w:rsid w:val="00853AA5"/>
    <w:rsid w:val="00853D2A"/>
    <w:rsid w:val="00857965"/>
    <w:rsid w:val="008623EC"/>
    <w:rsid w:val="00872E68"/>
    <w:rsid w:val="00877A6F"/>
    <w:rsid w:val="00880C7D"/>
    <w:rsid w:val="00880EA5"/>
    <w:rsid w:val="008828E2"/>
    <w:rsid w:val="0088551D"/>
    <w:rsid w:val="008863E3"/>
    <w:rsid w:val="00891C65"/>
    <w:rsid w:val="00891D2A"/>
    <w:rsid w:val="008B15F5"/>
    <w:rsid w:val="008B5CFE"/>
    <w:rsid w:val="008C08EF"/>
    <w:rsid w:val="008C1663"/>
    <w:rsid w:val="008C37BF"/>
    <w:rsid w:val="008D704B"/>
    <w:rsid w:val="008E1EDC"/>
    <w:rsid w:val="008E3D52"/>
    <w:rsid w:val="008F0D1A"/>
    <w:rsid w:val="008F2889"/>
    <w:rsid w:val="008F5375"/>
    <w:rsid w:val="0090406B"/>
    <w:rsid w:val="009118EA"/>
    <w:rsid w:val="00911AAA"/>
    <w:rsid w:val="0092692C"/>
    <w:rsid w:val="0093038C"/>
    <w:rsid w:val="00930D3E"/>
    <w:rsid w:val="00931C5D"/>
    <w:rsid w:val="00933CA2"/>
    <w:rsid w:val="00943DF8"/>
    <w:rsid w:val="00950045"/>
    <w:rsid w:val="00950C44"/>
    <w:rsid w:val="009533FB"/>
    <w:rsid w:val="00967213"/>
    <w:rsid w:val="00974F8C"/>
    <w:rsid w:val="00977ED4"/>
    <w:rsid w:val="00984906"/>
    <w:rsid w:val="00990D5B"/>
    <w:rsid w:val="009942F2"/>
    <w:rsid w:val="009A0E2C"/>
    <w:rsid w:val="009A1BDC"/>
    <w:rsid w:val="009D19CF"/>
    <w:rsid w:val="009D28C2"/>
    <w:rsid w:val="009D4AF9"/>
    <w:rsid w:val="009D65A9"/>
    <w:rsid w:val="009E15FD"/>
    <w:rsid w:val="009E301C"/>
    <w:rsid w:val="009E7534"/>
    <w:rsid w:val="009F0B2B"/>
    <w:rsid w:val="009F5828"/>
    <w:rsid w:val="009F7948"/>
    <w:rsid w:val="00A02729"/>
    <w:rsid w:val="00A02B43"/>
    <w:rsid w:val="00A14396"/>
    <w:rsid w:val="00A15CC6"/>
    <w:rsid w:val="00A177A3"/>
    <w:rsid w:val="00A27808"/>
    <w:rsid w:val="00A369A2"/>
    <w:rsid w:val="00A435D0"/>
    <w:rsid w:val="00A56F99"/>
    <w:rsid w:val="00A57568"/>
    <w:rsid w:val="00A64369"/>
    <w:rsid w:val="00A64B15"/>
    <w:rsid w:val="00A72D03"/>
    <w:rsid w:val="00A9594D"/>
    <w:rsid w:val="00AA0D92"/>
    <w:rsid w:val="00AA187B"/>
    <w:rsid w:val="00AB6A12"/>
    <w:rsid w:val="00AC196F"/>
    <w:rsid w:val="00AD1237"/>
    <w:rsid w:val="00AE1D05"/>
    <w:rsid w:val="00AE1D0F"/>
    <w:rsid w:val="00AF002B"/>
    <w:rsid w:val="00AF22AE"/>
    <w:rsid w:val="00AF5D70"/>
    <w:rsid w:val="00AF6B58"/>
    <w:rsid w:val="00B03A3F"/>
    <w:rsid w:val="00B21EE5"/>
    <w:rsid w:val="00B21FF6"/>
    <w:rsid w:val="00B23CC7"/>
    <w:rsid w:val="00B251C5"/>
    <w:rsid w:val="00B434EE"/>
    <w:rsid w:val="00B46537"/>
    <w:rsid w:val="00B5200C"/>
    <w:rsid w:val="00B54052"/>
    <w:rsid w:val="00B6490A"/>
    <w:rsid w:val="00B71517"/>
    <w:rsid w:val="00B716EE"/>
    <w:rsid w:val="00B75A0F"/>
    <w:rsid w:val="00B801D8"/>
    <w:rsid w:val="00B80B89"/>
    <w:rsid w:val="00B828FB"/>
    <w:rsid w:val="00B83579"/>
    <w:rsid w:val="00B87FE2"/>
    <w:rsid w:val="00B920D8"/>
    <w:rsid w:val="00B930CB"/>
    <w:rsid w:val="00BB1255"/>
    <w:rsid w:val="00BB2750"/>
    <w:rsid w:val="00BC0710"/>
    <w:rsid w:val="00BC1156"/>
    <w:rsid w:val="00BC165A"/>
    <w:rsid w:val="00BC3E76"/>
    <w:rsid w:val="00BC3FE7"/>
    <w:rsid w:val="00BD5975"/>
    <w:rsid w:val="00BD7E98"/>
    <w:rsid w:val="00BF46D4"/>
    <w:rsid w:val="00BF61F3"/>
    <w:rsid w:val="00C041C3"/>
    <w:rsid w:val="00C12D6E"/>
    <w:rsid w:val="00C20189"/>
    <w:rsid w:val="00C216F0"/>
    <w:rsid w:val="00C27897"/>
    <w:rsid w:val="00C304E6"/>
    <w:rsid w:val="00C3163A"/>
    <w:rsid w:val="00C415CD"/>
    <w:rsid w:val="00C47E2C"/>
    <w:rsid w:val="00C52073"/>
    <w:rsid w:val="00C532C3"/>
    <w:rsid w:val="00C5508C"/>
    <w:rsid w:val="00C57D11"/>
    <w:rsid w:val="00C6415F"/>
    <w:rsid w:val="00C71E2B"/>
    <w:rsid w:val="00C77970"/>
    <w:rsid w:val="00C8174D"/>
    <w:rsid w:val="00C8605E"/>
    <w:rsid w:val="00C868F6"/>
    <w:rsid w:val="00C93AAA"/>
    <w:rsid w:val="00C95026"/>
    <w:rsid w:val="00CA3A15"/>
    <w:rsid w:val="00CB13C1"/>
    <w:rsid w:val="00CB2EDD"/>
    <w:rsid w:val="00CB3DB6"/>
    <w:rsid w:val="00CC1C89"/>
    <w:rsid w:val="00CC2C29"/>
    <w:rsid w:val="00CC60FE"/>
    <w:rsid w:val="00CD4771"/>
    <w:rsid w:val="00CE330A"/>
    <w:rsid w:val="00CF3727"/>
    <w:rsid w:val="00D07566"/>
    <w:rsid w:val="00D172A4"/>
    <w:rsid w:val="00D3565A"/>
    <w:rsid w:val="00D35F60"/>
    <w:rsid w:val="00D457BD"/>
    <w:rsid w:val="00D45ADD"/>
    <w:rsid w:val="00D53FA3"/>
    <w:rsid w:val="00D66344"/>
    <w:rsid w:val="00D720D3"/>
    <w:rsid w:val="00D750A1"/>
    <w:rsid w:val="00D85431"/>
    <w:rsid w:val="00D85588"/>
    <w:rsid w:val="00D907ED"/>
    <w:rsid w:val="00DA101A"/>
    <w:rsid w:val="00DA534D"/>
    <w:rsid w:val="00DB05FD"/>
    <w:rsid w:val="00DB3A82"/>
    <w:rsid w:val="00DB49C6"/>
    <w:rsid w:val="00DB6E8C"/>
    <w:rsid w:val="00DC21F8"/>
    <w:rsid w:val="00DD11B5"/>
    <w:rsid w:val="00DD2E97"/>
    <w:rsid w:val="00E07DE9"/>
    <w:rsid w:val="00E1607D"/>
    <w:rsid w:val="00E25314"/>
    <w:rsid w:val="00E26688"/>
    <w:rsid w:val="00E46D6F"/>
    <w:rsid w:val="00E6622A"/>
    <w:rsid w:val="00E83F2D"/>
    <w:rsid w:val="00E8636C"/>
    <w:rsid w:val="00E93314"/>
    <w:rsid w:val="00EA037C"/>
    <w:rsid w:val="00EA17D9"/>
    <w:rsid w:val="00EA645C"/>
    <w:rsid w:val="00EC6D1F"/>
    <w:rsid w:val="00EC7FDC"/>
    <w:rsid w:val="00ED23B8"/>
    <w:rsid w:val="00ED4A40"/>
    <w:rsid w:val="00EE153B"/>
    <w:rsid w:val="00EE1EB5"/>
    <w:rsid w:val="00EE635C"/>
    <w:rsid w:val="00EE7B5D"/>
    <w:rsid w:val="00F04C12"/>
    <w:rsid w:val="00F056DB"/>
    <w:rsid w:val="00F118CF"/>
    <w:rsid w:val="00F17D6A"/>
    <w:rsid w:val="00F21096"/>
    <w:rsid w:val="00F25598"/>
    <w:rsid w:val="00F327B0"/>
    <w:rsid w:val="00F3595A"/>
    <w:rsid w:val="00F46F42"/>
    <w:rsid w:val="00F544ED"/>
    <w:rsid w:val="00F60729"/>
    <w:rsid w:val="00F65095"/>
    <w:rsid w:val="00F6553F"/>
    <w:rsid w:val="00F67B15"/>
    <w:rsid w:val="00F7303A"/>
    <w:rsid w:val="00F830B2"/>
    <w:rsid w:val="00F8578A"/>
    <w:rsid w:val="00F85DC2"/>
    <w:rsid w:val="00F85E36"/>
    <w:rsid w:val="00F92031"/>
    <w:rsid w:val="00F939E7"/>
    <w:rsid w:val="00F950B5"/>
    <w:rsid w:val="00FA3EED"/>
    <w:rsid w:val="00FC7B1F"/>
    <w:rsid w:val="00FD66CD"/>
    <w:rsid w:val="00FE0032"/>
    <w:rsid w:val="00FF1584"/>
    <w:rsid w:val="00FF3C30"/>
    <w:rsid w:val="00FF6561"/>
    <w:rsid w:val="20E74C9A"/>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52B3362"/>
  <w15:chartTrackingRefBased/>
  <w15:docId w15:val="{C515632A-3EA9-44CC-A937-475B3F1D7AD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E7534"/>
  </w:style>
  <w:style w:type="paragraph" w:styleId="Heading1">
    <w:name w:val="heading 1"/>
    <w:basedOn w:val="Normal"/>
    <w:next w:val="Normal"/>
    <w:link w:val="Heading1Char"/>
    <w:autoRedefine/>
    <w:uiPriority w:val="9"/>
    <w:qFormat/>
    <w:rsid w:val="00A369A2"/>
    <w:pPr>
      <w:keepNext/>
      <w:keepLines/>
      <w:spacing w:before="240" w:after="0" w:line="276" w:lineRule="auto"/>
      <w:outlineLvl w:val="0"/>
    </w:pPr>
    <w:rPr>
      <w:rFonts w:ascii="Poppins Medium" w:eastAsiaTheme="majorEastAsia" w:hAnsi="Poppins Medium" w:cs="Poppins Medium"/>
      <w:color w:val="060644"/>
      <w:sz w:val="28"/>
      <w:szCs w:val="24"/>
    </w:rPr>
  </w:style>
  <w:style w:type="paragraph" w:styleId="Heading2">
    <w:name w:val="heading 2"/>
    <w:basedOn w:val="Normal"/>
    <w:next w:val="Normal"/>
    <w:link w:val="Heading2Char"/>
    <w:autoRedefine/>
    <w:uiPriority w:val="9"/>
    <w:unhideWhenUsed/>
    <w:qFormat/>
    <w:rsid w:val="003C387A"/>
    <w:pPr>
      <w:keepNext/>
      <w:keepLines/>
      <w:spacing w:before="40" w:after="0" w:line="276" w:lineRule="auto"/>
      <w:outlineLvl w:val="1"/>
    </w:pPr>
    <w:rPr>
      <w:rFonts w:ascii="Lucida Sans" w:eastAsiaTheme="majorEastAsia" w:hAnsi="Lucida Sans" w:cstheme="minorHAnsi"/>
      <w:color w:val="007AC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990D5B"/>
    <w:pPr>
      <w:ind w:left="720"/>
      <w:contextualSpacing/>
    </w:pPr>
  </w:style>
  <w:style w:type="table" w:styleId="TableGrid">
    <w:name w:val="Table Grid"/>
    <w:basedOn w:val="TableNormal"/>
    <w:uiPriority w:val="39"/>
    <w:rsid w:val="00C415C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itle">
    <w:name w:val="Title"/>
    <w:basedOn w:val="Normal"/>
    <w:next w:val="Normal"/>
    <w:link w:val="TitleChar"/>
    <w:uiPriority w:val="10"/>
    <w:qFormat/>
    <w:rsid w:val="00C415CD"/>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C415CD"/>
    <w:rPr>
      <w:rFonts w:asciiTheme="majorHAnsi" w:eastAsiaTheme="majorEastAsia" w:hAnsiTheme="majorHAnsi" w:cstheme="majorBidi"/>
      <w:spacing w:val="-10"/>
      <w:kern w:val="28"/>
      <w:sz w:val="56"/>
      <w:szCs w:val="56"/>
    </w:rPr>
  </w:style>
  <w:style w:type="paragraph" w:styleId="Footer">
    <w:name w:val="footer"/>
    <w:basedOn w:val="Normal"/>
    <w:link w:val="FooterChar"/>
    <w:uiPriority w:val="99"/>
    <w:unhideWhenUsed/>
    <w:rsid w:val="00C415CD"/>
    <w:pPr>
      <w:tabs>
        <w:tab w:val="center" w:pos="4513"/>
        <w:tab w:val="right" w:pos="9026"/>
      </w:tabs>
      <w:spacing w:after="0" w:line="240" w:lineRule="auto"/>
    </w:pPr>
  </w:style>
  <w:style w:type="character" w:customStyle="1" w:styleId="FooterChar">
    <w:name w:val="Footer Char"/>
    <w:basedOn w:val="DefaultParagraphFont"/>
    <w:link w:val="Footer"/>
    <w:uiPriority w:val="99"/>
    <w:rsid w:val="00C415CD"/>
  </w:style>
  <w:style w:type="paragraph" w:styleId="Header">
    <w:name w:val="header"/>
    <w:basedOn w:val="Normal"/>
    <w:link w:val="HeaderChar"/>
    <w:uiPriority w:val="99"/>
    <w:unhideWhenUsed/>
    <w:rsid w:val="007B2549"/>
    <w:pPr>
      <w:tabs>
        <w:tab w:val="center" w:pos="4513"/>
        <w:tab w:val="right" w:pos="9026"/>
      </w:tabs>
      <w:spacing w:after="0" w:line="240" w:lineRule="auto"/>
    </w:pPr>
  </w:style>
  <w:style w:type="character" w:customStyle="1" w:styleId="HeaderChar">
    <w:name w:val="Header Char"/>
    <w:basedOn w:val="DefaultParagraphFont"/>
    <w:link w:val="Header"/>
    <w:uiPriority w:val="99"/>
    <w:rsid w:val="007B2549"/>
  </w:style>
  <w:style w:type="character" w:styleId="PlaceholderText">
    <w:name w:val="Placeholder Text"/>
    <w:basedOn w:val="DefaultParagraphFont"/>
    <w:uiPriority w:val="99"/>
    <w:semiHidden/>
    <w:rsid w:val="0088551D"/>
    <w:rPr>
      <w:color w:val="808080"/>
    </w:rPr>
  </w:style>
  <w:style w:type="paragraph" w:styleId="FootnoteText">
    <w:name w:val="footnote text"/>
    <w:basedOn w:val="Normal"/>
    <w:link w:val="FootnoteTextChar"/>
    <w:uiPriority w:val="99"/>
    <w:semiHidden/>
    <w:unhideWhenUsed/>
    <w:rsid w:val="00C57D11"/>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C57D11"/>
    <w:rPr>
      <w:sz w:val="20"/>
      <w:szCs w:val="20"/>
    </w:rPr>
  </w:style>
  <w:style w:type="character" w:styleId="FootnoteReference">
    <w:name w:val="footnote reference"/>
    <w:basedOn w:val="DefaultParagraphFont"/>
    <w:uiPriority w:val="99"/>
    <w:semiHidden/>
    <w:unhideWhenUsed/>
    <w:rsid w:val="00C57D11"/>
    <w:rPr>
      <w:vertAlign w:val="superscript"/>
    </w:rPr>
  </w:style>
  <w:style w:type="character" w:customStyle="1" w:styleId="Heading1Char">
    <w:name w:val="Heading 1 Char"/>
    <w:basedOn w:val="DefaultParagraphFont"/>
    <w:link w:val="Heading1"/>
    <w:uiPriority w:val="9"/>
    <w:rsid w:val="00A369A2"/>
    <w:rPr>
      <w:rFonts w:ascii="Poppins Medium" w:eastAsiaTheme="majorEastAsia" w:hAnsi="Poppins Medium" w:cs="Poppins Medium"/>
      <w:color w:val="060644"/>
      <w:sz w:val="28"/>
      <w:szCs w:val="24"/>
    </w:rPr>
  </w:style>
  <w:style w:type="character" w:customStyle="1" w:styleId="Heading2Char">
    <w:name w:val="Heading 2 Char"/>
    <w:basedOn w:val="DefaultParagraphFont"/>
    <w:link w:val="Heading2"/>
    <w:uiPriority w:val="9"/>
    <w:rsid w:val="003C387A"/>
    <w:rPr>
      <w:rFonts w:ascii="Lucida Sans" w:eastAsiaTheme="majorEastAsia" w:hAnsi="Lucida Sans" w:cstheme="minorHAnsi"/>
      <w:color w:val="007AC2"/>
    </w:rPr>
  </w:style>
  <w:style w:type="character" w:styleId="Hyperlink">
    <w:name w:val="Hyperlink"/>
    <w:basedOn w:val="DefaultParagraphFont"/>
    <w:uiPriority w:val="99"/>
    <w:unhideWhenUsed/>
    <w:rsid w:val="002467CB"/>
    <w:rPr>
      <w:color w:val="0000FF"/>
      <w:u w:val="single"/>
    </w:rPr>
  </w:style>
  <w:style w:type="character" w:styleId="UnresolvedMention">
    <w:name w:val="Unresolved Mention"/>
    <w:basedOn w:val="DefaultParagraphFont"/>
    <w:uiPriority w:val="99"/>
    <w:semiHidden/>
    <w:unhideWhenUsed/>
    <w:rsid w:val="0005737E"/>
    <w:rPr>
      <w:color w:val="605E5C"/>
      <w:shd w:val="clear" w:color="auto" w:fill="E1DFDD"/>
    </w:rPr>
  </w:style>
  <w:style w:type="character" w:styleId="CommentReference">
    <w:name w:val="annotation reference"/>
    <w:basedOn w:val="DefaultParagraphFont"/>
    <w:uiPriority w:val="99"/>
    <w:semiHidden/>
    <w:unhideWhenUsed/>
    <w:rsid w:val="00BF46D4"/>
    <w:rPr>
      <w:sz w:val="16"/>
      <w:szCs w:val="16"/>
    </w:rPr>
  </w:style>
  <w:style w:type="paragraph" w:styleId="CommentText">
    <w:name w:val="annotation text"/>
    <w:basedOn w:val="Normal"/>
    <w:link w:val="CommentTextChar"/>
    <w:uiPriority w:val="99"/>
    <w:semiHidden/>
    <w:unhideWhenUsed/>
    <w:rsid w:val="00BF46D4"/>
    <w:pPr>
      <w:spacing w:line="240" w:lineRule="auto"/>
    </w:pPr>
    <w:rPr>
      <w:sz w:val="20"/>
      <w:szCs w:val="20"/>
    </w:rPr>
  </w:style>
  <w:style w:type="character" w:customStyle="1" w:styleId="CommentTextChar">
    <w:name w:val="Comment Text Char"/>
    <w:basedOn w:val="DefaultParagraphFont"/>
    <w:link w:val="CommentText"/>
    <w:uiPriority w:val="99"/>
    <w:semiHidden/>
    <w:rsid w:val="00BF46D4"/>
    <w:rPr>
      <w:sz w:val="20"/>
      <w:szCs w:val="20"/>
    </w:rPr>
  </w:style>
  <w:style w:type="paragraph" w:styleId="CommentSubject">
    <w:name w:val="annotation subject"/>
    <w:basedOn w:val="CommentText"/>
    <w:next w:val="CommentText"/>
    <w:link w:val="CommentSubjectChar"/>
    <w:uiPriority w:val="99"/>
    <w:semiHidden/>
    <w:unhideWhenUsed/>
    <w:rsid w:val="00BF46D4"/>
    <w:rPr>
      <w:b/>
      <w:bCs/>
    </w:rPr>
  </w:style>
  <w:style w:type="character" w:customStyle="1" w:styleId="CommentSubjectChar">
    <w:name w:val="Comment Subject Char"/>
    <w:basedOn w:val="CommentTextChar"/>
    <w:link w:val="CommentSubject"/>
    <w:uiPriority w:val="99"/>
    <w:semiHidden/>
    <w:rsid w:val="00BF46D4"/>
    <w:rPr>
      <w:b/>
      <w:bCs/>
      <w:sz w:val="20"/>
      <w:szCs w:val="20"/>
    </w:rPr>
  </w:style>
  <w:style w:type="paragraph" w:styleId="TOCHeading">
    <w:name w:val="TOC Heading"/>
    <w:basedOn w:val="Heading1"/>
    <w:next w:val="Normal"/>
    <w:uiPriority w:val="39"/>
    <w:unhideWhenUsed/>
    <w:qFormat/>
    <w:rsid w:val="00B801D8"/>
    <w:pPr>
      <w:spacing w:line="259" w:lineRule="auto"/>
      <w:outlineLvl w:val="9"/>
    </w:pPr>
    <w:rPr>
      <w:rFonts w:asciiTheme="majorHAnsi" w:hAnsiTheme="majorHAnsi" w:cstheme="majorBidi"/>
      <w:color w:val="2F5496" w:themeColor="accent1" w:themeShade="BF"/>
      <w:sz w:val="32"/>
      <w:szCs w:val="32"/>
      <w:lang w:val="en-US"/>
    </w:rPr>
  </w:style>
  <w:style w:type="paragraph" w:styleId="TOC1">
    <w:name w:val="toc 1"/>
    <w:basedOn w:val="Normal"/>
    <w:next w:val="Normal"/>
    <w:autoRedefine/>
    <w:uiPriority w:val="39"/>
    <w:unhideWhenUsed/>
    <w:rsid w:val="00B801D8"/>
    <w:pPr>
      <w:spacing w:after="100"/>
    </w:pPr>
  </w:style>
  <w:style w:type="paragraph" w:styleId="TOC2">
    <w:name w:val="toc 2"/>
    <w:basedOn w:val="Normal"/>
    <w:next w:val="Normal"/>
    <w:autoRedefine/>
    <w:uiPriority w:val="39"/>
    <w:unhideWhenUsed/>
    <w:rsid w:val="00B801D8"/>
    <w:pPr>
      <w:tabs>
        <w:tab w:val="right" w:leader="dot" w:pos="13948"/>
      </w:tabs>
      <w:spacing w:after="100"/>
      <w:ind w:left="220"/>
    </w:pPr>
    <w:rPr>
      <w:rFonts w:ascii="Poppins Light" w:hAnsi="Poppins Light" w:cs="Poppins Light"/>
      <w:noProof/>
    </w:rPr>
  </w:style>
  <w:style w:type="paragraph" w:styleId="NoSpacing">
    <w:name w:val="No Spacing"/>
    <w:link w:val="NoSpacingChar"/>
    <w:uiPriority w:val="1"/>
    <w:qFormat/>
    <w:rsid w:val="00B801D8"/>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B801D8"/>
    <w:rPr>
      <w:rFonts w:eastAsiaTheme="minorEastAsia"/>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574474">
      <w:bodyDiv w:val="1"/>
      <w:marLeft w:val="0"/>
      <w:marRight w:val="0"/>
      <w:marTop w:val="0"/>
      <w:marBottom w:val="0"/>
      <w:divBdr>
        <w:top w:val="none" w:sz="0" w:space="0" w:color="auto"/>
        <w:left w:val="none" w:sz="0" w:space="0" w:color="auto"/>
        <w:bottom w:val="none" w:sz="0" w:space="0" w:color="auto"/>
        <w:right w:val="none" w:sz="0" w:space="0" w:color="auto"/>
      </w:divBdr>
    </w:div>
    <w:div w:id="179586882">
      <w:bodyDiv w:val="1"/>
      <w:marLeft w:val="0"/>
      <w:marRight w:val="0"/>
      <w:marTop w:val="0"/>
      <w:marBottom w:val="0"/>
      <w:divBdr>
        <w:top w:val="none" w:sz="0" w:space="0" w:color="auto"/>
        <w:left w:val="none" w:sz="0" w:space="0" w:color="auto"/>
        <w:bottom w:val="none" w:sz="0" w:space="0" w:color="auto"/>
        <w:right w:val="none" w:sz="0" w:space="0" w:color="auto"/>
      </w:divBdr>
      <w:divsChild>
        <w:div w:id="1910001259">
          <w:marLeft w:val="0"/>
          <w:marRight w:val="0"/>
          <w:marTop w:val="0"/>
          <w:marBottom w:val="0"/>
          <w:divBdr>
            <w:top w:val="none" w:sz="0" w:space="0" w:color="auto"/>
            <w:left w:val="none" w:sz="0" w:space="0" w:color="auto"/>
            <w:bottom w:val="none" w:sz="0" w:space="0" w:color="auto"/>
            <w:right w:val="none" w:sz="0" w:space="0" w:color="auto"/>
          </w:divBdr>
        </w:div>
      </w:divsChild>
    </w:div>
    <w:div w:id="280307373">
      <w:bodyDiv w:val="1"/>
      <w:marLeft w:val="0"/>
      <w:marRight w:val="0"/>
      <w:marTop w:val="0"/>
      <w:marBottom w:val="0"/>
      <w:divBdr>
        <w:top w:val="none" w:sz="0" w:space="0" w:color="auto"/>
        <w:left w:val="none" w:sz="0" w:space="0" w:color="auto"/>
        <w:bottom w:val="none" w:sz="0" w:space="0" w:color="auto"/>
        <w:right w:val="none" w:sz="0" w:space="0" w:color="auto"/>
      </w:divBdr>
    </w:div>
    <w:div w:id="300162150">
      <w:bodyDiv w:val="1"/>
      <w:marLeft w:val="0"/>
      <w:marRight w:val="0"/>
      <w:marTop w:val="0"/>
      <w:marBottom w:val="0"/>
      <w:divBdr>
        <w:top w:val="none" w:sz="0" w:space="0" w:color="auto"/>
        <w:left w:val="none" w:sz="0" w:space="0" w:color="auto"/>
        <w:bottom w:val="none" w:sz="0" w:space="0" w:color="auto"/>
        <w:right w:val="none" w:sz="0" w:space="0" w:color="auto"/>
      </w:divBdr>
      <w:divsChild>
        <w:div w:id="1419520213">
          <w:marLeft w:val="0"/>
          <w:marRight w:val="0"/>
          <w:marTop w:val="0"/>
          <w:marBottom w:val="0"/>
          <w:divBdr>
            <w:top w:val="none" w:sz="0" w:space="0" w:color="auto"/>
            <w:left w:val="none" w:sz="0" w:space="0" w:color="auto"/>
            <w:bottom w:val="none" w:sz="0" w:space="0" w:color="auto"/>
            <w:right w:val="none" w:sz="0" w:space="0" w:color="auto"/>
          </w:divBdr>
        </w:div>
      </w:divsChild>
    </w:div>
    <w:div w:id="638415862">
      <w:bodyDiv w:val="1"/>
      <w:marLeft w:val="0"/>
      <w:marRight w:val="0"/>
      <w:marTop w:val="0"/>
      <w:marBottom w:val="0"/>
      <w:divBdr>
        <w:top w:val="none" w:sz="0" w:space="0" w:color="auto"/>
        <w:left w:val="none" w:sz="0" w:space="0" w:color="auto"/>
        <w:bottom w:val="none" w:sz="0" w:space="0" w:color="auto"/>
        <w:right w:val="none" w:sz="0" w:space="0" w:color="auto"/>
      </w:divBdr>
    </w:div>
    <w:div w:id="1077289572">
      <w:bodyDiv w:val="1"/>
      <w:marLeft w:val="0"/>
      <w:marRight w:val="0"/>
      <w:marTop w:val="0"/>
      <w:marBottom w:val="0"/>
      <w:divBdr>
        <w:top w:val="none" w:sz="0" w:space="0" w:color="auto"/>
        <w:left w:val="none" w:sz="0" w:space="0" w:color="auto"/>
        <w:bottom w:val="none" w:sz="0" w:space="0" w:color="auto"/>
        <w:right w:val="none" w:sz="0" w:space="0" w:color="auto"/>
      </w:divBdr>
    </w:div>
    <w:div w:id="1225288439">
      <w:bodyDiv w:val="1"/>
      <w:marLeft w:val="0"/>
      <w:marRight w:val="0"/>
      <w:marTop w:val="0"/>
      <w:marBottom w:val="0"/>
      <w:divBdr>
        <w:top w:val="none" w:sz="0" w:space="0" w:color="auto"/>
        <w:left w:val="none" w:sz="0" w:space="0" w:color="auto"/>
        <w:bottom w:val="none" w:sz="0" w:space="0" w:color="auto"/>
        <w:right w:val="none" w:sz="0" w:space="0" w:color="auto"/>
      </w:divBdr>
      <w:divsChild>
        <w:div w:id="1431583049">
          <w:marLeft w:val="0"/>
          <w:marRight w:val="0"/>
          <w:marTop w:val="0"/>
          <w:marBottom w:val="0"/>
          <w:divBdr>
            <w:top w:val="none" w:sz="0" w:space="0" w:color="auto"/>
            <w:left w:val="none" w:sz="0" w:space="0" w:color="auto"/>
            <w:bottom w:val="none" w:sz="0" w:space="0" w:color="auto"/>
            <w:right w:val="none" w:sz="0" w:space="0" w:color="auto"/>
          </w:divBdr>
        </w:div>
      </w:divsChild>
    </w:div>
    <w:div w:id="1364591975">
      <w:bodyDiv w:val="1"/>
      <w:marLeft w:val="0"/>
      <w:marRight w:val="0"/>
      <w:marTop w:val="0"/>
      <w:marBottom w:val="0"/>
      <w:divBdr>
        <w:top w:val="none" w:sz="0" w:space="0" w:color="auto"/>
        <w:left w:val="none" w:sz="0" w:space="0" w:color="auto"/>
        <w:bottom w:val="none" w:sz="0" w:space="0" w:color="auto"/>
        <w:right w:val="none" w:sz="0" w:space="0" w:color="auto"/>
      </w:divBdr>
    </w:div>
    <w:div w:id="1626229064">
      <w:bodyDiv w:val="1"/>
      <w:marLeft w:val="0"/>
      <w:marRight w:val="0"/>
      <w:marTop w:val="0"/>
      <w:marBottom w:val="0"/>
      <w:divBdr>
        <w:top w:val="none" w:sz="0" w:space="0" w:color="auto"/>
        <w:left w:val="none" w:sz="0" w:space="0" w:color="auto"/>
        <w:bottom w:val="none" w:sz="0" w:space="0" w:color="auto"/>
        <w:right w:val="none" w:sz="0" w:space="0" w:color="auto"/>
      </w:divBdr>
    </w:div>
    <w:div w:id="1685472838">
      <w:bodyDiv w:val="1"/>
      <w:marLeft w:val="0"/>
      <w:marRight w:val="0"/>
      <w:marTop w:val="0"/>
      <w:marBottom w:val="0"/>
      <w:divBdr>
        <w:top w:val="none" w:sz="0" w:space="0" w:color="auto"/>
        <w:left w:val="none" w:sz="0" w:space="0" w:color="auto"/>
        <w:bottom w:val="none" w:sz="0" w:space="0" w:color="auto"/>
        <w:right w:val="none" w:sz="0" w:space="0" w:color="auto"/>
      </w:divBdr>
      <w:divsChild>
        <w:div w:id="985822996">
          <w:marLeft w:val="0"/>
          <w:marRight w:val="0"/>
          <w:marTop w:val="0"/>
          <w:marBottom w:val="0"/>
          <w:divBdr>
            <w:top w:val="none" w:sz="0" w:space="0" w:color="auto"/>
            <w:left w:val="none" w:sz="0" w:space="0" w:color="auto"/>
            <w:bottom w:val="none" w:sz="0" w:space="0" w:color="auto"/>
            <w:right w:val="none" w:sz="0" w:space="0" w:color="auto"/>
          </w:divBdr>
        </w:div>
      </w:divsChild>
    </w:div>
    <w:div w:id="1900897203">
      <w:bodyDiv w:val="1"/>
      <w:marLeft w:val="0"/>
      <w:marRight w:val="0"/>
      <w:marTop w:val="0"/>
      <w:marBottom w:val="0"/>
      <w:divBdr>
        <w:top w:val="none" w:sz="0" w:space="0" w:color="auto"/>
        <w:left w:val="none" w:sz="0" w:space="0" w:color="auto"/>
        <w:bottom w:val="none" w:sz="0" w:space="0" w:color="auto"/>
        <w:right w:val="none" w:sz="0" w:space="0" w:color="auto"/>
      </w:divBdr>
      <w:divsChild>
        <w:div w:id="513038115">
          <w:marLeft w:val="0"/>
          <w:marRight w:val="0"/>
          <w:marTop w:val="0"/>
          <w:marBottom w:val="0"/>
          <w:divBdr>
            <w:top w:val="none" w:sz="0" w:space="0" w:color="auto"/>
            <w:left w:val="none" w:sz="0" w:space="0" w:color="auto"/>
            <w:bottom w:val="none" w:sz="0" w:space="0" w:color="auto"/>
            <w:right w:val="none" w:sz="0" w:space="0" w:color="auto"/>
          </w:divBdr>
        </w:div>
      </w:divsChild>
    </w:div>
    <w:div w:id="214303591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mailto:wellbeing@ics.ac.uk" TargetMode="External"/><Relationship Id="rId18" Type="http://schemas.openxmlformats.org/officeDocument/2006/relationships/header" Target="head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ics.ac.uk/ICS/ICS/GuidelinesAndStandards/GPICS_2nd_Edition.aspx"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ics.ac.uk/ICS/ICS/GuidelinesAndStandards/GPICS_2nd_Edition.aspx"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ics.ac.uk/ICS/ICS/GuidelinesAndStandards/GPICS_2nd_Edition.aspx" TargetMode="External"/><Relationship Id="rId23" Type="http://schemas.openxmlformats.org/officeDocument/2006/relationships/footer" Target="footer3.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mailto:wellbeing@ics.ac.uk" TargetMode="External"/><Relationship Id="rId22" Type="http://schemas.openxmlformats.org/officeDocument/2006/relationships/header" Target="header3.xm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8.xml"/><Relationship Id="rId7" Type="http://schemas.openxmlformats.org/officeDocument/2006/relationships/settings" Target="settings.xml"/><Relationship Id="rId2" Type="http://schemas.openxmlformats.org/officeDocument/2006/relationships/customXml" Target="../../customXml/item7.xml"/><Relationship Id="rId1" Type="http://schemas.openxmlformats.org/officeDocument/2006/relationships/customXml" Target="../../customXml/item6.xml"/><Relationship Id="rId6" Type="http://schemas.openxmlformats.org/officeDocument/2006/relationships/styles" Target="styles.xml"/><Relationship Id="rId5" Type="http://schemas.openxmlformats.org/officeDocument/2006/relationships/customXml" Target="../../customXml/item10.xml"/><Relationship Id="rId4" Type="http://schemas.openxmlformats.org/officeDocument/2006/relationships/customXml" Target="../../customXml/item9.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7489EA4D363499587DABCA6A999A69C"/>
        <w:category>
          <w:name w:val="General"/>
          <w:gallery w:val="placeholder"/>
        </w:category>
        <w:types>
          <w:type w:val="bbPlcHdr"/>
        </w:types>
        <w:behaviors>
          <w:behavior w:val="content"/>
        </w:behaviors>
        <w:guid w:val="{E3890C6E-C2C4-43EB-AEE9-BC33E6588BA1}"/>
      </w:docPartPr>
      <w:docPartBody>
        <w:p w:rsidR="00493BC6" w:rsidRDefault="00AF22AE" w:rsidP="00AF22AE">
          <w:pPr>
            <w:pStyle w:val="57489EA4D363499587DABCA6A999A69C"/>
          </w:pPr>
          <w:r w:rsidRPr="009312F3">
            <w:rPr>
              <w:rStyle w:val="PlaceholderText"/>
            </w:rPr>
            <w:t>Choose an item.</w:t>
          </w:r>
        </w:p>
      </w:docPartBody>
    </w:docPart>
    <w:docPart>
      <w:docPartPr>
        <w:name w:val="BE20EE5A845D468895B4077F26A1A4A7"/>
        <w:category>
          <w:name w:val="General"/>
          <w:gallery w:val="placeholder"/>
        </w:category>
        <w:types>
          <w:type w:val="bbPlcHdr"/>
        </w:types>
        <w:behaviors>
          <w:behavior w:val="content"/>
        </w:behaviors>
        <w:guid w:val="{DBF82A0B-795E-4D75-A64E-D5D3D8B918AA}"/>
      </w:docPartPr>
      <w:docPartBody>
        <w:p w:rsidR="00493BC6" w:rsidRDefault="00AF22AE" w:rsidP="00AF22AE">
          <w:pPr>
            <w:pStyle w:val="BE20EE5A845D468895B4077F26A1A4A7"/>
          </w:pPr>
          <w:r w:rsidRPr="009312F3">
            <w:rPr>
              <w:rStyle w:val="PlaceholderText"/>
            </w:rPr>
            <w:t>Choose an item.</w:t>
          </w:r>
        </w:p>
      </w:docPartBody>
    </w:docPart>
    <w:docPart>
      <w:docPartPr>
        <w:name w:val="0A292A9C2F6D4428A134C458D09F71A9"/>
        <w:category>
          <w:name w:val="General"/>
          <w:gallery w:val="placeholder"/>
        </w:category>
        <w:types>
          <w:type w:val="bbPlcHdr"/>
        </w:types>
        <w:behaviors>
          <w:behavior w:val="content"/>
        </w:behaviors>
        <w:guid w:val="{AF9498BD-C77E-4CD7-B703-4ECCDAB274DC}"/>
      </w:docPartPr>
      <w:docPartBody>
        <w:p w:rsidR="00493BC6" w:rsidRDefault="00AF22AE" w:rsidP="00AF22AE">
          <w:pPr>
            <w:pStyle w:val="0A292A9C2F6D4428A134C458D09F71A9"/>
          </w:pPr>
          <w:r w:rsidRPr="009312F3">
            <w:rPr>
              <w:rStyle w:val="PlaceholderText"/>
            </w:rPr>
            <w:t>Choose an item.</w:t>
          </w:r>
        </w:p>
      </w:docPartBody>
    </w:docPart>
    <w:docPart>
      <w:docPartPr>
        <w:name w:val="99C82952BAB04F108C82AE45B5CD48A6"/>
        <w:category>
          <w:name w:val="General"/>
          <w:gallery w:val="placeholder"/>
        </w:category>
        <w:types>
          <w:type w:val="bbPlcHdr"/>
        </w:types>
        <w:behaviors>
          <w:behavior w:val="content"/>
        </w:behaviors>
        <w:guid w:val="{E8F94D83-4BE9-4995-B530-5CE7CCA3874E}"/>
      </w:docPartPr>
      <w:docPartBody>
        <w:p w:rsidR="00493BC6" w:rsidRDefault="00AF22AE" w:rsidP="00AF22AE">
          <w:pPr>
            <w:pStyle w:val="99C82952BAB04F108C82AE45B5CD48A6"/>
          </w:pPr>
          <w:r w:rsidRPr="009312F3">
            <w:rPr>
              <w:rStyle w:val="PlaceholderText"/>
            </w:rPr>
            <w:t>Choose an item.</w:t>
          </w:r>
        </w:p>
      </w:docPartBody>
    </w:docPart>
    <w:docPart>
      <w:docPartPr>
        <w:name w:val="0874078574BB49AAAC40C49C028DE920"/>
        <w:category>
          <w:name w:val="General"/>
          <w:gallery w:val="placeholder"/>
        </w:category>
        <w:types>
          <w:type w:val="bbPlcHdr"/>
        </w:types>
        <w:behaviors>
          <w:behavior w:val="content"/>
        </w:behaviors>
        <w:guid w:val="{60BF0017-BFD8-4666-88F2-11C02FC98AFA}"/>
      </w:docPartPr>
      <w:docPartBody>
        <w:p w:rsidR="00493BC6" w:rsidRDefault="00AF22AE" w:rsidP="00AF22AE">
          <w:pPr>
            <w:pStyle w:val="0874078574BB49AAAC40C49C028DE920"/>
          </w:pPr>
          <w:r w:rsidRPr="009312F3">
            <w:rPr>
              <w:rStyle w:val="PlaceholderText"/>
            </w:rPr>
            <w:t>Choose an item.</w:t>
          </w:r>
        </w:p>
      </w:docPartBody>
    </w:docPart>
    <w:docPart>
      <w:docPartPr>
        <w:name w:val="B4FD89D02E5849339F4C7311660C6642"/>
        <w:category>
          <w:name w:val="General"/>
          <w:gallery w:val="placeholder"/>
        </w:category>
        <w:types>
          <w:type w:val="bbPlcHdr"/>
        </w:types>
        <w:behaviors>
          <w:behavior w:val="content"/>
        </w:behaviors>
        <w:guid w:val="{D60FDD44-0163-4415-A908-05B2066671A3}"/>
      </w:docPartPr>
      <w:docPartBody>
        <w:p w:rsidR="00493BC6" w:rsidRDefault="00AF22AE" w:rsidP="00AF22AE">
          <w:pPr>
            <w:pStyle w:val="B4FD89D02E5849339F4C7311660C6642"/>
          </w:pPr>
          <w:r w:rsidRPr="009312F3">
            <w:rPr>
              <w:rStyle w:val="PlaceholderText"/>
            </w:rPr>
            <w:t>Choose an item.</w:t>
          </w:r>
        </w:p>
      </w:docPartBody>
    </w:docPart>
    <w:docPart>
      <w:docPartPr>
        <w:name w:val="68AB5C4E70254227AF977B8D7BB33190"/>
        <w:category>
          <w:name w:val="General"/>
          <w:gallery w:val="placeholder"/>
        </w:category>
        <w:types>
          <w:type w:val="bbPlcHdr"/>
        </w:types>
        <w:behaviors>
          <w:behavior w:val="content"/>
        </w:behaviors>
        <w:guid w:val="{DE2A56D8-6446-42D6-877E-F83553A67F81}"/>
      </w:docPartPr>
      <w:docPartBody>
        <w:p w:rsidR="00493BC6" w:rsidRDefault="00AF22AE" w:rsidP="00AF22AE">
          <w:pPr>
            <w:pStyle w:val="68AB5C4E70254227AF977B8D7BB33190"/>
          </w:pPr>
          <w:r w:rsidRPr="009312F3">
            <w:rPr>
              <w:rStyle w:val="PlaceholderText"/>
            </w:rPr>
            <w:t>Choose an item.</w:t>
          </w:r>
        </w:p>
      </w:docPartBody>
    </w:docPart>
    <w:docPart>
      <w:docPartPr>
        <w:name w:val="C3507EE8A01641B2BC9A9D925740D183"/>
        <w:category>
          <w:name w:val="General"/>
          <w:gallery w:val="placeholder"/>
        </w:category>
        <w:types>
          <w:type w:val="bbPlcHdr"/>
        </w:types>
        <w:behaviors>
          <w:behavior w:val="content"/>
        </w:behaviors>
        <w:guid w:val="{447D2E5C-DBA9-4691-9C62-481E16906987}"/>
      </w:docPartPr>
      <w:docPartBody>
        <w:p w:rsidR="00493BC6" w:rsidRDefault="00AF22AE" w:rsidP="00AF22AE">
          <w:pPr>
            <w:pStyle w:val="C3507EE8A01641B2BC9A9D925740D183"/>
          </w:pPr>
          <w:r w:rsidRPr="009312F3">
            <w:rPr>
              <w:rStyle w:val="PlaceholderText"/>
            </w:rPr>
            <w:t>Choose an item.</w:t>
          </w:r>
        </w:p>
      </w:docPartBody>
    </w:docPart>
    <w:docPart>
      <w:docPartPr>
        <w:name w:val="A5566AD75ACE46E29C09531E4BE015EC"/>
        <w:category>
          <w:name w:val="General"/>
          <w:gallery w:val="placeholder"/>
        </w:category>
        <w:types>
          <w:type w:val="bbPlcHdr"/>
        </w:types>
        <w:behaviors>
          <w:behavior w:val="content"/>
        </w:behaviors>
        <w:guid w:val="{21C7FAEE-9462-41EB-A869-95931D8652C8}"/>
      </w:docPartPr>
      <w:docPartBody>
        <w:p w:rsidR="00493BC6" w:rsidRDefault="00AF22AE" w:rsidP="00AF22AE">
          <w:pPr>
            <w:pStyle w:val="A5566AD75ACE46E29C09531E4BE015EC"/>
          </w:pPr>
          <w:r w:rsidRPr="009312F3">
            <w:rPr>
              <w:rStyle w:val="PlaceholderText"/>
            </w:rPr>
            <w:t>Choose an item.</w:t>
          </w:r>
        </w:p>
      </w:docPartBody>
    </w:docPart>
    <w:docPart>
      <w:docPartPr>
        <w:name w:val="5ED0580629CA43F5BE7F29E766F7D174"/>
        <w:category>
          <w:name w:val="General"/>
          <w:gallery w:val="placeholder"/>
        </w:category>
        <w:types>
          <w:type w:val="bbPlcHdr"/>
        </w:types>
        <w:behaviors>
          <w:behavior w:val="content"/>
        </w:behaviors>
        <w:guid w:val="{F842A504-892A-46C5-AC72-45D8E65829B3}"/>
      </w:docPartPr>
      <w:docPartBody>
        <w:p w:rsidR="00493BC6" w:rsidRDefault="00AF22AE" w:rsidP="00AF22AE">
          <w:pPr>
            <w:pStyle w:val="5ED0580629CA43F5BE7F29E766F7D174"/>
          </w:pPr>
          <w:r w:rsidRPr="009312F3">
            <w:rPr>
              <w:rStyle w:val="PlaceholderText"/>
            </w:rPr>
            <w:t>Choose an item.</w:t>
          </w:r>
        </w:p>
      </w:docPartBody>
    </w:docPart>
    <w:docPart>
      <w:docPartPr>
        <w:name w:val="F73AB1C165C64B77AEAA461EB600CCEC"/>
        <w:category>
          <w:name w:val="General"/>
          <w:gallery w:val="placeholder"/>
        </w:category>
        <w:types>
          <w:type w:val="bbPlcHdr"/>
        </w:types>
        <w:behaviors>
          <w:behavior w:val="content"/>
        </w:behaviors>
        <w:guid w:val="{F8ACEF49-389F-44DF-A3B6-930BAEBC5366}"/>
      </w:docPartPr>
      <w:docPartBody>
        <w:p w:rsidR="00493BC6" w:rsidRDefault="00AF22AE" w:rsidP="00AF22AE">
          <w:pPr>
            <w:pStyle w:val="F73AB1C165C64B77AEAA461EB600CCEC"/>
          </w:pPr>
          <w:r w:rsidRPr="009312F3">
            <w:rPr>
              <w:rStyle w:val="PlaceholderText"/>
            </w:rPr>
            <w:t>Choose an item.</w:t>
          </w:r>
        </w:p>
      </w:docPartBody>
    </w:docPart>
    <w:docPart>
      <w:docPartPr>
        <w:name w:val="5D5FE86BD17F4B8B9EF7EEE9F92BC246"/>
        <w:category>
          <w:name w:val="General"/>
          <w:gallery w:val="placeholder"/>
        </w:category>
        <w:types>
          <w:type w:val="bbPlcHdr"/>
        </w:types>
        <w:behaviors>
          <w:behavior w:val="content"/>
        </w:behaviors>
        <w:guid w:val="{C07E1B41-16BB-418F-9ED7-EA59FDCE981D}"/>
      </w:docPartPr>
      <w:docPartBody>
        <w:p w:rsidR="00493BC6" w:rsidRDefault="00AF22AE" w:rsidP="00AF22AE">
          <w:pPr>
            <w:pStyle w:val="5D5FE86BD17F4B8B9EF7EEE9F92BC246"/>
          </w:pPr>
          <w:r w:rsidRPr="009312F3">
            <w:rPr>
              <w:rStyle w:val="PlaceholderText"/>
            </w:rPr>
            <w:t>Choose an item.</w:t>
          </w:r>
        </w:p>
      </w:docPartBody>
    </w:docPart>
    <w:docPart>
      <w:docPartPr>
        <w:name w:val="AD0B4EA9B59C4D7FB02284DC4E13034D"/>
        <w:category>
          <w:name w:val="General"/>
          <w:gallery w:val="placeholder"/>
        </w:category>
        <w:types>
          <w:type w:val="bbPlcHdr"/>
        </w:types>
        <w:behaviors>
          <w:behavior w:val="content"/>
        </w:behaviors>
        <w:guid w:val="{257A1A50-C95D-450B-BEF6-EA04BAA49557}"/>
      </w:docPartPr>
      <w:docPartBody>
        <w:p w:rsidR="00493BC6" w:rsidRDefault="00AF22AE" w:rsidP="00AF22AE">
          <w:pPr>
            <w:pStyle w:val="AD0B4EA9B59C4D7FB02284DC4E13034D"/>
          </w:pPr>
          <w:r w:rsidRPr="009312F3">
            <w:rPr>
              <w:rStyle w:val="PlaceholderText"/>
            </w:rPr>
            <w:t>Choose an item.</w:t>
          </w:r>
        </w:p>
      </w:docPartBody>
    </w:docPart>
    <w:docPart>
      <w:docPartPr>
        <w:name w:val="C56B2F9FF6884F0390D4DB9A687A77BC"/>
        <w:category>
          <w:name w:val="General"/>
          <w:gallery w:val="placeholder"/>
        </w:category>
        <w:types>
          <w:type w:val="bbPlcHdr"/>
        </w:types>
        <w:behaviors>
          <w:behavior w:val="content"/>
        </w:behaviors>
        <w:guid w:val="{33B554D7-FA19-4D70-B1CE-A28C7C484172}"/>
      </w:docPartPr>
      <w:docPartBody>
        <w:p w:rsidR="00493BC6" w:rsidRDefault="00AF22AE" w:rsidP="00AF22AE">
          <w:pPr>
            <w:pStyle w:val="C56B2F9FF6884F0390D4DB9A687A77BC"/>
          </w:pPr>
          <w:r w:rsidRPr="009312F3">
            <w:rPr>
              <w:rStyle w:val="PlaceholderText"/>
            </w:rPr>
            <w:t>Choose an item.</w:t>
          </w:r>
        </w:p>
      </w:docPartBody>
    </w:docPart>
    <w:docPart>
      <w:docPartPr>
        <w:name w:val="E29BF0D6041A44B6A3813151087FE1BC"/>
        <w:category>
          <w:name w:val="General"/>
          <w:gallery w:val="placeholder"/>
        </w:category>
        <w:types>
          <w:type w:val="bbPlcHdr"/>
        </w:types>
        <w:behaviors>
          <w:behavior w:val="content"/>
        </w:behaviors>
        <w:guid w:val="{BEAA1613-5D53-4E79-BF74-CECD7AAD3AFC}"/>
      </w:docPartPr>
      <w:docPartBody>
        <w:p w:rsidR="00493BC6" w:rsidRDefault="00AF22AE" w:rsidP="00AF22AE">
          <w:pPr>
            <w:pStyle w:val="E29BF0D6041A44B6A3813151087FE1BC"/>
          </w:pPr>
          <w:r w:rsidRPr="009312F3">
            <w:rPr>
              <w:rStyle w:val="PlaceholderText"/>
            </w:rPr>
            <w:t>Choose an item.</w:t>
          </w:r>
        </w:p>
      </w:docPartBody>
    </w:docPart>
    <w:docPart>
      <w:docPartPr>
        <w:name w:val="6F64A08069584B88A7F1658BC243CB3E"/>
        <w:category>
          <w:name w:val="General"/>
          <w:gallery w:val="placeholder"/>
        </w:category>
        <w:types>
          <w:type w:val="bbPlcHdr"/>
        </w:types>
        <w:behaviors>
          <w:behavior w:val="content"/>
        </w:behaviors>
        <w:guid w:val="{11561161-5EA3-45EF-BEE0-DCA666E08AFE}"/>
      </w:docPartPr>
      <w:docPartBody>
        <w:p w:rsidR="00493BC6" w:rsidRDefault="00AF22AE" w:rsidP="00AF22AE">
          <w:pPr>
            <w:pStyle w:val="6F64A08069584B88A7F1658BC243CB3E"/>
          </w:pPr>
          <w:r w:rsidRPr="009312F3">
            <w:rPr>
              <w:rStyle w:val="PlaceholderText"/>
            </w:rPr>
            <w:t>Choose an item.</w:t>
          </w:r>
        </w:p>
      </w:docPartBody>
    </w:docPart>
    <w:docPart>
      <w:docPartPr>
        <w:name w:val="EE647AA4A47D41B387B8910EFBE135A5"/>
        <w:category>
          <w:name w:val="General"/>
          <w:gallery w:val="placeholder"/>
        </w:category>
        <w:types>
          <w:type w:val="bbPlcHdr"/>
        </w:types>
        <w:behaviors>
          <w:behavior w:val="content"/>
        </w:behaviors>
        <w:guid w:val="{DE3EE7E3-5589-42CC-9FB4-CE421C983092}"/>
      </w:docPartPr>
      <w:docPartBody>
        <w:p w:rsidR="00B4308F" w:rsidRDefault="008623EC" w:rsidP="008623EC">
          <w:pPr>
            <w:pStyle w:val="EE647AA4A47D41B387B8910EFBE135A5"/>
          </w:pPr>
          <w:r w:rsidRPr="009312F3">
            <w:rPr>
              <w:rStyle w:val="PlaceholderText"/>
            </w:rPr>
            <w:t>Choose an item.</w:t>
          </w:r>
        </w:p>
      </w:docPartBody>
    </w:docPart>
    <w:docPart>
      <w:docPartPr>
        <w:name w:val="BA329956AEDF45138C8B6D2521D1485A"/>
        <w:category>
          <w:name w:val="General"/>
          <w:gallery w:val="placeholder"/>
        </w:category>
        <w:types>
          <w:type w:val="bbPlcHdr"/>
        </w:types>
        <w:behaviors>
          <w:behavior w:val="content"/>
        </w:behaviors>
        <w:guid w:val="{05B9013F-6524-4528-BB01-CABA585952F6}"/>
      </w:docPartPr>
      <w:docPartBody>
        <w:p w:rsidR="00B4308F" w:rsidRDefault="008623EC" w:rsidP="008623EC">
          <w:pPr>
            <w:pStyle w:val="BA329956AEDF45138C8B6D2521D1485A"/>
          </w:pPr>
          <w:r w:rsidRPr="009312F3">
            <w:rPr>
              <w:rStyle w:val="PlaceholderText"/>
            </w:rPr>
            <w:t>Choose an item.</w:t>
          </w:r>
        </w:p>
      </w:docPartBody>
    </w:docPart>
    <w:docPart>
      <w:docPartPr>
        <w:name w:val="D89E8E580F954C39AF254892836469D7"/>
        <w:category>
          <w:name w:val="General"/>
          <w:gallery w:val="placeholder"/>
        </w:category>
        <w:types>
          <w:type w:val="bbPlcHdr"/>
        </w:types>
        <w:behaviors>
          <w:behavior w:val="content"/>
        </w:behaviors>
        <w:guid w:val="{213A4192-0632-44CF-A918-C6A56E732C83}"/>
      </w:docPartPr>
      <w:docPartBody>
        <w:p w:rsidR="00B4308F" w:rsidRDefault="008623EC" w:rsidP="008623EC">
          <w:pPr>
            <w:pStyle w:val="D89E8E580F954C39AF254892836469D7"/>
          </w:pPr>
          <w:r w:rsidRPr="009312F3">
            <w:rPr>
              <w:rStyle w:val="PlaceholderText"/>
            </w:rPr>
            <w:t>Choose an item.</w:t>
          </w:r>
        </w:p>
      </w:docPartBody>
    </w:docPart>
    <w:docPart>
      <w:docPartPr>
        <w:name w:val="5091B88E958F4E7D8ECDF8CF0D907726"/>
        <w:category>
          <w:name w:val="General"/>
          <w:gallery w:val="placeholder"/>
        </w:category>
        <w:types>
          <w:type w:val="bbPlcHdr"/>
        </w:types>
        <w:behaviors>
          <w:behavior w:val="content"/>
        </w:behaviors>
        <w:guid w:val="{2DF75D38-24D0-49AA-9AD7-AEBDFD309100}"/>
      </w:docPartPr>
      <w:docPartBody>
        <w:p w:rsidR="00B4308F" w:rsidRDefault="008623EC" w:rsidP="008623EC">
          <w:pPr>
            <w:pStyle w:val="5091B88E958F4E7D8ECDF8CF0D907726"/>
          </w:pPr>
          <w:r w:rsidRPr="009312F3">
            <w:rPr>
              <w:rStyle w:val="PlaceholderText"/>
            </w:rPr>
            <w:t>Choose an item.</w:t>
          </w:r>
        </w:p>
      </w:docPartBody>
    </w:docPart>
    <w:docPart>
      <w:docPartPr>
        <w:name w:val="A876C00442304CF99C6E5B39B9EDC432"/>
        <w:category>
          <w:name w:val="General"/>
          <w:gallery w:val="placeholder"/>
        </w:category>
        <w:types>
          <w:type w:val="bbPlcHdr"/>
        </w:types>
        <w:behaviors>
          <w:behavior w:val="content"/>
        </w:behaviors>
        <w:guid w:val="{45298A78-A854-4F08-A6AA-5C924B20CC2E}"/>
      </w:docPartPr>
      <w:docPartBody>
        <w:p w:rsidR="00B4308F" w:rsidRDefault="008623EC" w:rsidP="008623EC">
          <w:pPr>
            <w:pStyle w:val="A876C00442304CF99C6E5B39B9EDC432"/>
          </w:pPr>
          <w:r w:rsidRPr="009312F3">
            <w:rPr>
              <w:rStyle w:val="PlaceholderText"/>
            </w:rPr>
            <w:t>Choose an item.</w:t>
          </w:r>
        </w:p>
      </w:docPartBody>
    </w:docPart>
    <w:docPart>
      <w:docPartPr>
        <w:name w:val="B838282C6CC84911963DD1D9E15BC790"/>
        <w:category>
          <w:name w:val="General"/>
          <w:gallery w:val="placeholder"/>
        </w:category>
        <w:types>
          <w:type w:val="bbPlcHdr"/>
        </w:types>
        <w:behaviors>
          <w:behavior w:val="content"/>
        </w:behaviors>
        <w:guid w:val="{13D645E7-654A-4686-811F-DCCC32283D56}"/>
      </w:docPartPr>
      <w:docPartBody>
        <w:p w:rsidR="00B4308F" w:rsidRDefault="008623EC" w:rsidP="008623EC">
          <w:pPr>
            <w:pStyle w:val="B838282C6CC84911963DD1D9E15BC790"/>
          </w:pPr>
          <w:r w:rsidRPr="009312F3">
            <w:rPr>
              <w:rStyle w:val="PlaceholderText"/>
            </w:rPr>
            <w:t>Choose an item.</w:t>
          </w:r>
        </w:p>
      </w:docPartBody>
    </w:docPart>
    <w:docPart>
      <w:docPartPr>
        <w:name w:val="021AE161B5004D9B808C624D385778DD"/>
        <w:category>
          <w:name w:val="General"/>
          <w:gallery w:val="placeholder"/>
        </w:category>
        <w:types>
          <w:type w:val="bbPlcHdr"/>
        </w:types>
        <w:behaviors>
          <w:behavior w:val="content"/>
        </w:behaviors>
        <w:guid w:val="{71A6D07B-F99B-4D65-AA1A-853571E5530B}"/>
      </w:docPartPr>
      <w:docPartBody>
        <w:p w:rsidR="00B4308F" w:rsidRDefault="008623EC" w:rsidP="008623EC">
          <w:pPr>
            <w:pStyle w:val="021AE161B5004D9B808C624D385778DD"/>
          </w:pPr>
          <w:r w:rsidRPr="009312F3">
            <w:rPr>
              <w:rStyle w:val="PlaceholderText"/>
            </w:rPr>
            <w:t>Choose an item.</w:t>
          </w:r>
        </w:p>
      </w:docPartBody>
    </w:docPart>
    <w:docPart>
      <w:docPartPr>
        <w:name w:val="92EB007B4F58497E9CD99F8359B7CBA5"/>
        <w:category>
          <w:name w:val="General"/>
          <w:gallery w:val="placeholder"/>
        </w:category>
        <w:types>
          <w:type w:val="bbPlcHdr"/>
        </w:types>
        <w:behaviors>
          <w:behavior w:val="content"/>
        </w:behaviors>
        <w:guid w:val="{5FBE859B-0652-4DBB-BBC5-5469F5009D80}"/>
      </w:docPartPr>
      <w:docPartBody>
        <w:p w:rsidR="00B4308F" w:rsidRDefault="008623EC" w:rsidP="008623EC">
          <w:pPr>
            <w:pStyle w:val="92EB007B4F58497E9CD99F8359B7CBA5"/>
          </w:pPr>
          <w:r w:rsidRPr="009312F3">
            <w:rPr>
              <w:rStyle w:val="PlaceholderText"/>
            </w:rPr>
            <w:t>Choose an item.</w:t>
          </w:r>
        </w:p>
      </w:docPartBody>
    </w:docPart>
    <w:docPart>
      <w:docPartPr>
        <w:name w:val="BF71478E47C8436AA90A7363EEF5F0FA"/>
        <w:category>
          <w:name w:val="General"/>
          <w:gallery w:val="placeholder"/>
        </w:category>
        <w:types>
          <w:type w:val="bbPlcHdr"/>
        </w:types>
        <w:behaviors>
          <w:behavior w:val="content"/>
        </w:behaviors>
        <w:guid w:val="{7987C842-C82A-48CA-973F-67411F3F6BD6}"/>
      </w:docPartPr>
      <w:docPartBody>
        <w:p w:rsidR="00B4308F" w:rsidRDefault="008623EC" w:rsidP="008623EC">
          <w:pPr>
            <w:pStyle w:val="BF71478E47C8436AA90A7363EEF5F0FA"/>
          </w:pPr>
          <w:r w:rsidRPr="009312F3">
            <w:rPr>
              <w:rStyle w:val="PlaceholderText"/>
            </w:rPr>
            <w:t>Choose an item.</w:t>
          </w:r>
        </w:p>
      </w:docPartBody>
    </w:docPart>
    <w:docPart>
      <w:docPartPr>
        <w:name w:val="0B4FFF3889C44A47A93AFA72D80346D2"/>
        <w:category>
          <w:name w:val="General"/>
          <w:gallery w:val="placeholder"/>
        </w:category>
        <w:types>
          <w:type w:val="bbPlcHdr"/>
        </w:types>
        <w:behaviors>
          <w:behavior w:val="content"/>
        </w:behaviors>
        <w:guid w:val="{BE41BAEC-5B7A-4882-BE72-66852D966568}"/>
      </w:docPartPr>
      <w:docPartBody>
        <w:p w:rsidR="00B4308F" w:rsidRDefault="008623EC" w:rsidP="008623EC">
          <w:pPr>
            <w:pStyle w:val="0B4FFF3889C44A47A93AFA72D80346D2"/>
          </w:pPr>
          <w:r w:rsidRPr="009312F3">
            <w:rPr>
              <w:rStyle w:val="PlaceholderText"/>
            </w:rPr>
            <w:t>Choose an item.</w:t>
          </w:r>
        </w:p>
      </w:docPartBody>
    </w:docPart>
    <w:docPart>
      <w:docPartPr>
        <w:name w:val="BA890F4E745E4794AFD045ACE89F3A06"/>
        <w:category>
          <w:name w:val="General"/>
          <w:gallery w:val="placeholder"/>
        </w:category>
        <w:types>
          <w:type w:val="bbPlcHdr"/>
        </w:types>
        <w:behaviors>
          <w:behavior w:val="content"/>
        </w:behaviors>
        <w:guid w:val="{A5A4C06F-99D6-4FAD-A88F-2609C10E3A3B}"/>
      </w:docPartPr>
      <w:docPartBody>
        <w:p w:rsidR="00B4308F" w:rsidRDefault="008623EC" w:rsidP="008623EC">
          <w:pPr>
            <w:pStyle w:val="BA890F4E745E4794AFD045ACE89F3A06"/>
          </w:pPr>
          <w:r w:rsidRPr="009312F3">
            <w:rPr>
              <w:rStyle w:val="PlaceholderText"/>
            </w:rPr>
            <w:t>Choose an item.</w:t>
          </w:r>
        </w:p>
      </w:docPartBody>
    </w:docPart>
    <w:docPart>
      <w:docPartPr>
        <w:name w:val="0C540F5496254E70AFADF2342C6233E1"/>
        <w:category>
          <w:name w:val="General"/>
          <w:gallery w:val="placeholder"/>
        </w:category>
        <w:types>
          <w:type w:val="bbPlcHdr"/>
        </w:types>
        <w:behaviors>
          <w:behavior w:val="content"/>
        </w:behaviors>
        <w:guid w:val="{ED482C6F-ABAF-48F5-B7D5-61875C0CB288}"/>
      </w:docPartPr>
      <w:docPartBody>
        <w:p w:rsidR="00B4308F" w:rsidRDefault="008623EC" w:rsidP="008623EC">
          <w:pPr>
            <w:pStyle w:val="0C540F5496254E70AFADF2342C6233E1"/>
          </w:pPr>
          <w:r w:rsidRPr="009312F3">
            <w:rPr>
              <w:rStyle w:val="PlaceholderText"/>
            </w:rPr>
            <w:t>Choose an item.</w:t>
          </w:r>
        </w:p>
      </w:docPartBody>
    </w:docPart>
    <w:docPart>
      <w:docPartPr>
        <w:name w:val="AD362F4815CB4D4BB1BABDC6278700D1"/>
        <w:category>
          <w:name w:val="General"/>
          <w:gallery w:val="placeholder"/>
        </w:category>
        <w:types>
          <w:type w:val="bbPlcHdr"/>
        </w:types>
        <w:behaviors>
          <w:behavior w:val="content"/>
        </w:behaviors>
        <w:guid w:val="{8B541CAC-6713-4C21-8AE3-1971F2961428}"/>
      </w:docPartPr>
      <w:docPartBody>
        <w:p w:rsidR="00B4308F" w:rsidRDefault="008623EC" w:rsidP="008623EC">
          <w:pPr>
            <w:pStyle w:val="AD362F4815CB4D4BB1BABDC6278700D1"/>
          </w:pPr>
          <w:r w:rsidRPr="009312F3">
            <w:rPr>
              <w:rStyle w:val="PlaceholderText"/>
            </w:rPr>
            <w:t>Choose an item.</w:t>
          </w:r>
        </w:p>
      </w:docPartBody>
    </w:docPart>
    <w:docPart>
      <w:docPartPr>
        <w:name w:val="C00A8A9257F84B0FA19A2E03AB651D3E"/>
        <w:category>
          <w:name w:val="General"/>
          <w:gallery w:val="placeholder"/>
        </w:category>
        <w:types>
          <w:type w:val="bbPlcHdr"/>
        </w:types>
        <w:behaviors>
          <w:behavior w:val="content"/>
        </w:behaviors>
        <w:guid w:val="{AFB72876-A9A7-40C4-BF5E-33525A8BDE73}"/>
      </w:docPartPr>
      <w:docPartBody>
        <w:p w:rsidR="00B4308F" w:rsidRDefault="008623EC" w:rsidP="008623EC">
          <w:pPr>
            <w:pStyle w:val="C00A8A9257F84B0FA19A2E03AB651D3E"/>
          </w:pPr>
          <w:r w:rsidRPr="009312F3">
            <w:rPr>
              <w:rStyle w:val="PlaceholderText"/>
            </w:rPr>
            <w:t>Choose an item.</w:t>
          </w:r>
        </w:p>
      </w:docPartBody>
    </w:docPart>
    <w:docPart>
      <w:docPartPr>
        <w:name w:val="B246F853479C44E2889AE8100719620B"/>
        <w:category>
          <w:name w:val="General"/>
          <w:gallery w:val="placeholder"/>
        </w:category>
        <w:types>
          <w:type w:val="bbPlcHdr"/>
        </w:types>
        <w:behaviors>
          <w:behavior w:val="content"/>
        </w:behaviors>
        <w:guid w:val="{5A9188D0-321E-4E37-9828-4A65A8EC2480}"/>
      </w:docPartPr>
      <w:docPartBody>
        <w:p w:rsidR="00B4308F" w:rsidRDefault="008623EC" w:rsidP="008623EC">
          <w:pPr>
            <w:pStyle w:val="B246F853479C44E2889AE8100719620B"/>
          </w:pPr>
          <w:r w:rsidRPr="009312F3">
            <w:rPr>
              <w:rStyle w:val="PlaceholderText"/>
            </w:rPr>
            <w:t>Choose an item.</w:t>
          </w:r>
        </w:p>
      </w:docPartBody>
    </w:docPart>
    <w:docPart>
      <w:docPartPr>
        <w:name w:val="2BC930B781254D15B2F22D83A229FA0A"/>
        <w:category>
          <w:name w:val="General"/>
          <w:gallery w:val="placeholder"/>
        </w:category>
        <w:types>
          <w:type w:val="bbPlcHdr"/>
        </w:types>
        <w:behaviors>
          <w:behavior w:val="content"/>
        </w:behaviors>
        <w:guid w:val="{B3465161-7243-40F1-ADF7-26F394B2260D}"/>
      </w:docPartPr>
      <w:docPartBody>
        <w:p w:rsidR="00B4308F" w:rsidRDefault="008623EC" w:rsidP="008623EC">
          <w:pPr>
            <w:pStyle w:val="2BC930B781254D15B2F22D83A229FA0A"/>
          </w:pPr>
          <w:r w:rsidRPr="009312F3">
            <w:rPr>
              <w:rStyle w:val="PlaceholderText"/>
            </w:rPr>
            <w:t>Choose an item.</w:t>
          </w:r>
        </w:p>
      </w:docPartBody>
    </w:docPart>
    <w:docPart>
      <w:docPartPr>
        <w:name w:val="32451A6185C84741AB021FBA9FDE68A3"/>
        <w:category>
          <w:name w:val="General"/>
          <w:gallery w:val="placeholder"/>
        </w:category>
        <w:types>
          <w:type w:val="bbPlcHdr"/>
        </w:types>
        <w:behaviors>
          <w:behavior w:val="content"/>
        </w:behaviors>
        <w:guid w:val="{6DA98DB0-DF8E-4593-BBC3-01434322898D}"/>
      </w:docPartPr>
      <w:docPartBody>
        <w:p w:rsidR="00B4308F" w:rsidRDefault="008623EC" w:rsidP="008623EC">
          <w:pPr>
            <w:pStyle w:val="32451A6185C84741AB021FBA9FDE68A3"/>
          </w:pPr>
          <w:r w:rsidRPr="009312F3">
            <w:rPr>
              <w:rStyle w:val="PlaceholderText"/>
            </w:rPr>
            <w:t>Choose an item.</w:t>
          </w:r>
        </w:p>
      </w:docPartBody>
    </w:docPart>
    <w:docPart>
      <w:docPartPr>
        <w:name w:val="856915765B474E0B8F93456CAC918E74"/>
        <w:category>
          <w:name w:val="General"/>
          <w:gallery w:val="placeholder"/>
        </w:category>
        <w:types>
          <w:type w:val="bbPlcHdr"/>
        </w:types>
        <w:behaviors>
          <w:behavior w:val="content"/>
        </w:behaviors>
        <w:guid w:val="{35DDCE30-6445-4363-9A18-97F9AFA804FC}"/>
      </w:docPartPr>
      <w:docPartBody>
        <w:p w:rsidR="00B4308F" w:rsidRDefault="008623EC" w:rsidP="008623EC">
          <w:pPr>
            <w:pStyle w:val="856915765B474E0B8F93456CAC918E74"/>
          </w:pPr>
          <w:r w:rsidRPr="009312F3">
            <w:rPr>
              <w:rStyle w:val="PlaceholderText"/>
            </w:rPr>
            <w:t>Choose an item.</w:t>
          </w:r>
        </w:p>
      </w:docPartBody>
    </w:docPart>
    <w:docPart>
      <w:docPartPr>
        <w:name w:val="9C8D3522D3C442B7888D2CD4569C6934"/>
        <w:category>
          <w:name w:val="General"/>
          <w:gallery w:val="placeholder"/>
        </w:category>
        <w:types>
          <w:type w:val="bbPlcHdr"/>
        </w:types>
        <w:behaviors>
          <w:behavior w:val="content"/>
        </w:behaviors>
        <w:guid w:val="{7CCD4009-4F61-4B92-909B-F7CF176D3949}"/>
      </w:docPartPr>
      <w:docPartBody>
        <w:p w:rsidR="00B4308F" w:rsidRDefault="008623EC" w:rsidP="008623EC">
          <w:pPr>
            <w:pStyle w:val="9C8D3522D3C442B7888D2CD4569C6934"/>
          </w:pPr>
          <w:r w:rsidRPr="009312F3">
            <w:rPr>
              <w:rStyle w:val="PlaceholderText"/>
            </w:rPr>
            <w:t>Choose an item.</w:t>
          </w:r>
        </w:p>
      </w:docPartBody>
    </w:docPart>
    <w:docPart>
      <w:docPartPr>
        <w:name w:val="1209DBB3E08F4481B20360F78898F38E"/>
        <w:category>
          <w:name w:val="General"/>
          <w:gallery w:val="placeholder"/>
        </w:category>
        <w:types>
          <w:type w:val="bbPlcHdr"/>
        </w:types>
        <w:behaviors>
          <w:behavior w:val="content"/>
        </w:behaviors>
        <w:guid w:val="{CF62DA97-F3B3-465F-B368-8610F1C4E243}"/>
      </w:docPartPr>
      <w:docPartBody>
        <w:p w:rsidR="00B4308F" w:rsidRDefault="008623EC" w:rsidP="008623EC">
          <w:pPr>
            <w:pStyle w:val="1209DBB3E08F4481B20360F78898F38E"/>
          </w:pPr>
          <w:r w:rsidRPr="009312F3">
            <w:rPr>
              <w:rStyle w:val="PlaceholderText"/>
            </w:rPr>
            <w:t>Choose an item.</w:t>
          </w:r>
        </w:p>
      </w:docPartBody>
    </w:docPart>
    <w:docPart>
      <w:docPartPr>
        <w:name w:val="9881FDA144444B8381BDCE014526D0F3"/>
        <w:category>
          <w:name w:val="General"/>
          <w:gallery w:val="placeholder"/>
        </w:category>
        <w:types>
          <w:type w:val="bbPlcHdr"/>
        </w:types>
        <w:behaviors>
          <w:behavior w:val="content"/>
        </w:behaviors>
        <w:guid w:val="{36BAFE44-6510-4107-9477-1AB1703171C5}"/>
      </w:docPartPr>
      <w:docPartBody>
        <w:p w:rsidR="00C4756C" w:rsidRDefault="008F443B" w:rsidP="008F443B">
          <w:pPr>
            <w:pStyle w:val="9881FDA144444B8381BDCE014526D0F3"/>
          </w:pPr>
          <w:r w:rsidRPr="009312F3">
            <w:rPr>
              <w:rStyle w:val="PlaceholderText"/>
            </w:rPr>
            <w:t>Choose an item.</w:t>
          </w:r>
        </w:p>
      </w:docPartBody>
    </w:docPart>
    <w:docPart>
      <w:docPartPr>
        <w:name w:val="DefaultPlaceholder_-1854013438"/>
        <w:category>
          <w:name w:val="General"/>
          <w:gallery w:val="placeholder"/>
        </w:category>
        <w:types>
          <w:type w:val="bbPlcHdr"/>
        </w:types>
        <w:behaviors>
          <w:behavior w:val="content"/>
        </w:behaviors>
        <w:guid w:val="{CE8852E6-1A68-45AE-99CD-F3F3743E61F4}"/>
      </w:docPartPr>
      <w:docPartBody>
        <w:p w:rsidR="00C4756C" w:rsidRDefault="008F443B">
          <w:r w:rsidRPr="00C2048F">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Poppins Medium">
    <w:charset w:val="00"/>
    <w:family w:val="auto"/>
    <w:pitch w:val="variable"/>
    <w:sig w:usb0="00008007" w:usb1="00000000" w:usb2="00000000" w:usb3="00000000" w:csb0="00000093" w:csb1="00000000"/>
  </w:font>
  <w:font w:name="Yu Gothic Light">
    <w:altName w:val="游ゴシック Light"/>
    <w:panose1 w:val="020B0300000000000000"/>
    <w:charset w:val="80"/>
    <w:family w:val="swiss"/>
    <w:pitch w:val="variable"/>
    <w:sig w:usb0="E00002FF" w:usb1="2AC7FDFF" w:usb2="00000016" w:usb3="00000000" w:csb0="0002009F" w:csb1="00000000"/>
  </w:font>
  <w:font w:name="Lucida Sans">
    <w:charset w:val="00"/>
    <w:family w:val="swiss"/>
    <w:pitch w:val="variable"/>
    <w:sig w:usb0="00000003" w:usb1="00000000" w:usb2="00000000" w:usb3="00000000" w:csb0="00000001" w:csb1="00000000"/>
  </w:font>
  <w:font w:name="Calibri Light">
    <w:panose1 w:val="020F0302020204030204"/>
    <w:charset w:val="00"/>
    <w:family w:val="swiss"/>
    <w:pitch w:val="variable"/>
    <w:sig w:usb0="E0002AFF" w:usb1="C000247B" w:usb2="00000009" w:usb3="00000000" w:csb0="000001FF" w:csb1="00000000"/>
  </w:font>
  <w:font w:name="Poppins Light">
    <w:charset w:val="00"/>
    <w:family w:val="auto"/>
    <w:pitch w:val="variable"/>
    <w:sig w:usb0="00008007" w:usb1="00000000" w:usb2="00000000" w:usb3="00000000" w:csb0="00000093" w:csb1="00000000"/>
  </w:font>
  <w:font w:name="Yu Mincho">
    <w:altName w:val="游明朝"/>
    <w:charset w:val="80"/>
    <w:family w:val="roman"/>
    <w:pitch w:val="variable"/>
    <w:sig w:usb0="800002E7" w:usb1="2AC7FCFF" w:usb2="00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64E2"/>
    <w:rsid w:val="002C6BF0"/>
    <w:rsid w:val="003964E2"/>
    <w:rsid w:val="00493BC6"/>
    <w:rsid w:val="0068339F"/>
    <w:rsid w:val="008514FD"/>
    <w:rsid w:val="008623EC"/>
    <w:rsid w:val="008B0FAE"/>
    <w:rsid w:val="008F443B"/>
    <w:rsid w:val="00AF22AE"/>
    <w:rsid w:val="00B4308F"/>
    <w:rsid w:val="00C4756C"/>
    <w:rsid w:val="00C9750B"/>
    <w:rsid w:val="00F2318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F443B"/>
    <w:rPr>
      <w:color w:val="808080"/>
    </w:rPr>
  </w:style>
  <w:style w:type="paragraph" w:customStyle="1" w:styleId="57489EA4D363499587DABCA6A999A69C">
    <w:name w:val="57489EA4D363499587DABCA6A999A69C"/>
    <w:rsid w:val="00AF22AE"/>
  </w:style>
  <w:style w:type="paragraph" w:customStyle="1" w:styleId="BE20EE5A845D468895B4077F26A1A4A7">
    <w:name w:val="BE20EE5A845D468895B4077F26A1A4A7"/>
    <w:rsid w:val="00AF22AE"/>
  </w:style>
  <w:style w:type="paragraph" w:customStyle="1" w:styleId="0A292A9C2F6D4428A134C458D09F71A9">
    <w:name w:val="0A292A9C2F6D4428A134C458D09F71A9"/>
    <w:rsid w:val="00AF22AE"/>
  </w:style>
  <w:style w:type="paragraph" w:customStyle="1" w:styleId="99C82952BAB04F108C82AE45B5CD48A6">
    <w:name w:val="99C82952BAB04F108C82AE45B5CD48A6"/>
    <w:rsid w:val="00AF22AE"/>
  </w:style>
  <w:style w:type="paragraph" w:customStyle="1" w:styleId="0874078574BB49AAAC40C49C028DE920">
    <w:name w:val="0874078574BB49AAAC40C49C028DE920"/>
    <w:rsid w:val="00AF22AE"/>
  </w:style>
  <w:style w:type="paragraph" w:customStyle="1" w:styleId="B4FD89D02E5849339F4C7311660C6642">
    <w:name w:val="B4FD89D02E5849339F4C7311660C6642"/>
    <w:rsid w:val="00AF22AE"/>
  </w:style>
  <w:style w:type="paragraph" w:customStyle="1" w:styleId="68AB5C4E70254227AF977B8D7BB33190">
    <w:name w:val="68AB5C4E70254227AF977B8D7BB33190"/>
    <w:rsid w:val="00AF22AE"/>
  </w:style>
  <w:style w:type="paragraph" w:customStyle="1" w:styleId="C3507EE8A01641B2BC9A9D925740D183">
    <w:name w:val="C3507EE8A01641B2BC9A9D925740D183"/>
    <w:rsid w:val="00AF22AE"/>
  </w:style>
  <w:style w:type="paragraph" w:customStyle="1" w:styleId="A5566AD75ACE46E29C09531E4BE015EC">
    <w:name w:val="A5566AD75ACE46E29C09531E4BE015EC"/>
    <w:rsid w:val="00AF22AE"/>
  </w:style>
  <w:style w:type="paragraph" w:customStyle="1" w:styleId="5ED0580629CA43F5BE7F29E766F7D174">
    <w:name w:val="5ED0580629CA43F5BE7F29E766F7D174"/>
    <w:rsid w:val="00AF22AE"/>
  </w:style>
  <w:style w:type="paragraph" w:customStyle="1" w:styleId="F73AB1C165C64B77AEAA461EB600CCEC">
    <w:name w:val="F73AB1C165C64B77AEAA461EB600CCEC"/>
    <w:rsid w:val="00AF22AE"/>
  </w:style>
  <w:style w:type="paragraph" w:customStyle="1" w:styleId="5D5FE86BD17F4B8B9EF7EEE9F92BC246">
    <w:name w:val="5D5FE86BD17F4B8B9EF7EEE9F92BC246"/>
    <w:rsid w:val="00AF22AE"/>
  </w:style>
  <w:style w:type="paragraph" w:customStyle="1" w:styleId="AD0B4EA9B59C4D7FB02284DC4E13034D">
    <w:name w:val="AD0B4EA9B59C4D7FB02284DC4E13034D"/>
    <w:rsid w:val="00AF22AE"/>
  </w:style>
  <w:style w:type="paragraph" w:customStyle="1" w:styleId="C56B2F9FF6884F0390D4DB9A687A77BC">
    <w:name w:val="C56B2F9FF6884F0390D4DB9A687A77BC"/>
    <w:rsid w:val="00AF22AE"/>
  </w:style>
  <w:style w:type="paragraph" w:customStyle="1" w:styleId="E29BF0D6041A44B6A3813151087FE1BC">
    <w:name w:val="E29BF0D6041A44B6A3813151087FE1BC"/>
    <w:rsid w:val="00AF22AE"/>
  </w:style>
  <w:style w:type="paragraph" w:customStyle="1" w:styleId="6F64A08069584B88A7F1658BC243CB3E">
    <w:name w:val="6F64A08069584B88A7F1658BC243CB3E"/>
    <w:rsid w:val="00AF22AE"/>
  </w:style>
  <w:style w:type="paragraph" w:customStyle="1" w:styleId="EE647AA4A47D41B387B8910EFBE135A5">
    <w:name w:val="EE647AA4A47D41B387B8910EFBE135A5"/>
    <w:rsid w:val="008623EC"/>
  </w:style>
  <w:style w:type="paragraph" w:customStyle="1" w:styleId="BA329956AEDF45138C8B6D2521D1485A">
    <w:name w:val="BA329956AEDF45138C8B6D2521D1485A"/>
    <w:rsid w:val="008623EC"/>
  </w:style>
  <w:style w:type="paragraph" w:customStyle="1" w:styleId="D89E8E580F954C39AF254892836469D7">
    <w:name w:val="D89E8E580F954C39AF254892836469D7"/>
    <w:rsid w:val="008623EC"/>
  </w:style>
  <w:style w:type="paragraph" w:customStyle="1" w:styleId="5091B88E958F4E7D8ECDF8CF0D907726">
    <w:name w:val="5091B88E958F4E7D8ECDF8CF0D907726"/>
    <w:rsid w:val="008623EC"/>
  </w:style>
  <w:style w:type="paragraph" w:customStyle="1" w:styleId="A876C00442304CF99C6E5B39B9EDC432">
    <w:name w:val="A876C00442304CF99C6E5B39B9EDC432"/>
    <w:rsid w:val="008623EC"/>
  </w:style>
  <w:style w:type="paragraph" w:customStyle="1" w:styleId="B838282C6CC84911963DD1D9E15BC790">
    <w:name w:val="B838282C6CC84911963DD1D9E15BC790"/>
    <w:rsid w:val="008623EC"/>
  </w:style>
  <w:style w:type="paragraph" w:customStyle="1" w:styleId="021AE161B5004D9B808C624D385778DD">
    <w:name w:val="021AE161B5004D9B808C624D385778DD"/>
    <w:rsid w:val="008623EC"/>
  </w:style>
  <w:style w:type="paragraph" w:customStyle="1" w:styleId="92EB007B4F58497E9CD99F8359B7CBA5">
    <w:name w:val="92EB007B4F58497E9CD99F8359B7CBA5"/>
    <w:rsid w:val="008623EC"/>
  </w:style>
  <w:style w:type="paragraph" w:customStyle="1" w:styleId="BF71478E47C8436AA90A7363EEF5F0FA">
    <w:name w:val="BF71478E47C8436AA90A7363EEF5F0FA"/>
    <w:rsid w:val="008623EC"/>
  </w:style>
  <w:style w:type="paragraph" w:customStyle="1" w:styleId="0B4FFF3889C44A47A93AFA72D80346D2">
    <w:name w:val="0B4FFF3889C44A47A93AFA72D80346D2"/>
    <w:rsid w:val="008623EC"/>
  </w:style>
  <w:style w:type="paragraph" w:customStyle="1" w:styleId="BA890F4E745E4794AFD045ACE89F3A06">
    <w:name w:val="BA890F4E745E4794AFD045ACE89F3A06"/>
    <w:rsid w:val="008623EC"/>
  </w:style>
  <w:style w:type="paragraph" w:customStyle="1" w:styleId="0C540F5496254E70AFADF2342C6233E1">
    <w:name w:val="0C540F5496254E70AFADF2342C6233E1"/>
    <w:rsid w:val="008623EC"/>
  </w:style>
  <w:style w:type="paragraph" w:customStyle="1" w:styleId="AD362F4815CB4D4BB1BABDC6278700D1">
    <w:name w:val="AD362F4815CB4D4BB1BABDC6278700D1"/>
    <w:rsid w:val="008623EC"/>
  </w:style>
  <w:style w:type="paragraph" w:customStyle="1" w:styleId="C00A8A9257F84B0FA19A2E03AB651D3E">
    <w:name w:val="C00A8A9257F84B0FA19A2E03AB651D3E"/>
    <w:rsid w:val="008623EC"/>
  </w:style>
  <w:style w:type="paragraph" w:customStyle="1" w:styleId="B246F853479C44E2889AE8100719620B">
    <w:name w:val="B246F853479C44E2889AE8100719620B"/>
    <w:rsid w:val="008623EC"/>
  </w:style>
  <w:style w:type="paragraph" w:customStyle="1" w:styleId="2BC930B781254D15B2F22D83A229FA0A">
    <w:name w:val="2BC930B781254D15B2F22D83A229FA0A"/>
    <w:rsid w:val="008623EC"/>
  </w:style>
  <w:style w:type="paragraph" w:customStyle="1" w:styleId="32451A6185C84741AB021FBA9FDE68A3">
    <w:name w:val="32451A6185C84741AB021FBA9FDE68A3"/>
    <w:rsid w:val="008623EC"/>
  </w:style>
  <w:style w:type="paragraph" w:customStyle="1" w:styleId="856915765B474E0B8F93456CAC918E74">
    <w:name w:val="856915765B474E0B8F93456CAC918E74"/>
    <w:rsid w:val="008623EC"/>
  </w:style>
  <w:style w:type="paragraph" w:customStyle="1" w:styleId="9C8D3522D3C442B7888D2CD4569C6934">
    <w:name w:val="9C8D3522D3C442B7888D2CD4569C6934"/>
    <w:rsid w:val="008623EC"/>
  </w:style>
  <w:style w:type="paragraph" w:customStyle="1" w:styleId="1209DBB3E08F4481B20360F78898F38E">
    <w:name w:val="1209DBB3E08F4481B20360F78898F38E"/>
    <w:rsid w:val="008623EC"/>
  </w:style>
  <w:style w:type="paragraph" w:customStyle="1" w:styleId="9881FDA144444B8381BDCE014526D0F3">
    <w:name w:val="9881FDA144444B8381BDCE014526D0F3"/>
    <w:rsid w:val="008F443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CoverPageProperties xmlns="http://schemas.microsoft.com/office/2006/coverPageProps">
  <PublishDate/>
  <Abstract>T</Abstract>
  <CompanyAddress/>
  <CompanyPhone/>
  <CompanyFax/>
  <CompanyEmail>If you have any questions or comments regarding this tool, please email wellbeing@ics.ac.uk</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SharedWithUsers xmlns="c1e91e9f-4f5e-4e15-912a-87ce72847b50">
      <UserInfo>
        <DisplayName>Charlie Bearne</DisplayName>
        <AccountId>468</AccountId>
        <AccountType/>
      </UserInfo>
      <UserInfo>
        <DisplayName>Alex Day</DisplayName>
        <AccountId>22</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BF59CBE599AC8E40A3F3235BBD8A56E7" ma:contentTypeVersion="15" ma:contentTypeDescription="Create a new document." ma:contentTypeScope="" ma:versionID="96068321a3f058fcf658b556924cccc1">
  <xsd:schema xmlns:xsd="http://www.w3.org/2001/XMLSchema" xmlns:xs="http://www.w3.org/2001/XMLSchema" xmlns:p="http://schemas.microsoft.com/office/2006/metadata/properties" xmlns:ns1="http://schemas.microsoft.com/sharepoint/v3" xmlns:ns2="75997044-e0bf-412f-b8cb-af7dfb1b8eab" xmlns:ns3="c1e91e9f-4f5e-4e15-912a-87ce72847b50" targetNamespace="http://schemas.microsoft.com/office/2006/metadata/properties" ma:root="true" ma:fieldsID="53cf3559cf22f8cb0b698c6bb288e9a6" ns1:_="" ns2:_="" ns3:_="">
    <xsd:import namespace="http://schemas.microsoft.com/sharepoint/v3"/>
    <xsd:import namespace="75997044-e0bf-412f-b8cb-af7dfb1b8eab"/>
    <xsd:import namespace="c1e91e9f-4f5e-4e15-912a-87ce72847b50"/>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1:_ip_UnifiedCompliancePolicyProperties" minOccurs="0"/>
                <xsd:element ref="ns1:_ip_UnifiedCompliancePolicyUIAc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5997044-e0bf-412f-b8cb-af7dfb1b8e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2"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1e91e9f-4f5e-4e15-912a-87ce72847b50"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IEEE2006OfficeOnline.xsl" StyleName="IEEE" Version="2006"/>
</file>

<file path=customXml/item6.xml><?xml version="1.0" encoding="utf-8"?>
<CoverPageProperties xmlns="http://schemas.microsoft.com/office/2006/coverPageProps">
  <PublishDate/>
  <Abstract>T</Abstract>
  <CompanyAddress/>
  <CompanyPhone/>
  <CompanyFax/>
  <CompanyEmail>If you have any questions or comments regarding this tool, please email wellbeing@ics.ac.uk</CompanyEmail>
</CoverPageProperties>
</file>

<file path=customXml/item7.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SharedWithUsers xmlns="c1e91e9f-4f5e-4e15-912a-87ce72847b50">
      <UserInfo>
        <DisplayName>Charlie Bearne</DisplayName>
        <AccountId>468</AccountId>
        <AccountType/>
      </UserInfo>
      <UserInfo>
        <DisplayName>Alex Day</DisplayName>
        <AccountId>22</AccountId>
        <AccountType/>
      </UserInfo>
    </SharedWithUsers>
  </documentManagement>
</p:properties>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ct:contentTypeSchema xmlns:ct="http://schemas.microsoft.com/office/2006/metadata/contentType" xmlns:ma="http://schemas.microsoft.com/office/2006/metadata/properties/metaAttributes" ct:_="" ma:_="" ma:contentTypeName="Document" ma:contentTypeID="0x010100BF59CBE599AC8E40A3F3235BBD8A56E7" ma:contentTypeVersion="15" ma:contentTypeDescription="Create a new document." ma:contentTypeScope="" ma:versionID="96068321a3f058fcf658b556924cccc1">
  <xsd:schema xmlns:xsd="http://www.w3.org/2001/XMLSchema" xmlns:xs="http://www.w3.org/2001/XMLSchema" xmlns:p="http://schemas.microsoft.com/office/2006/metadata/properties" xmlns:ns1="http://schemas.microsoft.com/sharepoint/v3" xmlns:ns2="75997044-e0bf-412f-b8cb-af7dfb1b8eab" xmlns:ns3="c1e91e9f-4f5e-4e15-912a-87ce72847b50" targetNamespace="http://schemas.microsoft.com/office/2006/metadata/properties" ma:root="true" ma:fieldsID="53cf3559cf22f8cb0b698c6bb288e9a6" ns1:_="" ns2:_="" ns3:_="">
    <xsd:import namespace="http://schemas.microsoft.com/sharepoint/v3"/>
    <xsd:import namespace="75997044-e0bf-412f-b8cb-af7dfb1b8eab"/>
    <xsd:import namespace="c1e91e9f-4f5e-4e15-912a-87ce72847b50"/>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1:_ip_UnifiedCompliancePolicyProperties" minOccurs="0"/>
                <xsd:element ref="ns1:_ip_UnifiedCompliancePolicyUIAc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5997044-e0bf-412f-b8cb-af7dfb1b8e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2"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1e91e9f-4f5e-4e15-912a-87ce72847b50"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0.xml><?xml version="1.0" encoding="utf-8"?>
<b:Sources xmlns:b="http://schemas.openxmlformats.org/officeDocument/2006/bibliography" xmlns="http://schemas.openxmlformats.org/officeDocument/2006/bibliography" SelectedStyle="\IEEE2006OfficeOnline.xsl" StyleName="IEEE" Version="200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91F00F-E931-4FD7-91FC-7DFC99BB1055}">
  <ds:schemaRefs>
    <ds:schemaRef ds:uri="http://schemas.microsoft.com/office/2006/documentManagement/types"/>
    <ds:schemaRef ds:uri="http://schemas.microsoft.com/sharepoint/v3"/>
    <ds:schemaRef ds:uri="http://schemas.openxmlformats.org/package/2006/metadata/core-properties"/>
    <ds:schemaRef ds:uri="http://www.w3.org/XML/1998/namespace"/>
    <ds:schemaRef ds:uri="http://purl.org/dc/terms/"/>
    <ds:schemaRef ds:uri="http://purl.org/dc/elements/1.1/"/>
    <ds:schemaRef ds:uri="75997044-e0bf-412f-b8cb-af7dfb1b8eab"/>
    <ds:schemaRef ds:uri="http://purl.org/dc/dcmitype/"/>
    <ds:schemaRef ds:uri="http://schemas.microsoft.com/office/infopath/2007/PartnerControls"/>
    <ds:schemaRef ds:uri="c1e91e9f-4f5e-4e15-912a-87ce72847b50"/>
    <ds:schemaRef ds:uri="http://schemas.microsoft.com/office/2006/metadata/properties"/>
  </ds:schemaRefs>
</ds:datastoreItem>
</file>

<file path=customXml/itemProps3.xml><?xml version="1.0" encoding="utf-8"?>
<ds:datastoreItem xmlns:ds="http://schemas.openxmlformats.org/officeDocument/2006/customXml" ds:itemID="{60F10434-E7AD-4A8A-B903-372F60C6F4D2}">
  <ds:schemaRefs>
    <ds:schemaRef ds:uri="http://schemas.microsoft.com/sharepoint/v3/contenttype/forms"/>
  </ds:schemaRefs>
</ds:datastoreItem>
</file>

<file path=customXml/itemProps4.xml><?xml version="1.0" encoding="utf-8"?>
<ds:datastoreItem xmlns:ds="http://schemas.openxmlformats.org/officeDocument/2006/customXml" ds:itemID="{E42FEB8A-4A84-48E4-9E76-8C18507151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5997044-e0bf-412f-b8cb-af7dfb1b8eab"/>
    <ds:schemaRef ds:uri="c1e91e9f-4f5e-4e15-912a-87ce72847b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39DF094-48A9-41E3-91DC-039928FC4F60}">
  <ds:schemaRefs>
    <ds:schemaRef ds:uri="http://schemas.openxmlformats.org/officeDocument/2006/bibliography"/>
  </ds:schemaRefs>
</ds:datastoreItem>
</file>

<file path=customXml/itemProps6.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7.xml><?xml version="1.0" encoding="utf-8"?>
<ds:datastoreItem xmlns:ds="http://schemas.openxmlformats.org/officeDocument/2006/customXml" ds:itemID="{8991F00F-E931-4FD7-91FC-7DFC99BB1055}">
  <ds:schemaRefs>
    <ds:schemaRef ds:uri="http://schemas.microsoft.com/office/2006/documentManagement/types"/>
    <ds:schemaRef ds:uri="http://schemas.microsoft.com/sharepoint/v3"/>
    <ds:schemaRef ds:uri="http://schemas.openxmlformats.org/package/2006/metadata/core-properties"/>
    <ds:schemaRef ds:uri="http://www.w3.org/XML/1998/namespace"/>
    <ds:schemaRef ds:uri="http://purl.org/dc/terms/"/>
    <ds:schemaRef ds:uri="http://purl.org/dc/elements/1.1/"/>
    <ds:schemaRef ds:uri="75997044-e0bf-412f-b8cb-af7dfb1b8eab"/>
    <ds:schemaRef ds:uri="http://purl.org/dc/dcmitype/"/>
    <ds:schemaRef ds:uri="http://schemas.microsoft.com/office/infopath/2007/PartnerControls"/>
    <ds:schemaRef ds:uri="c1e91e9f-4f5e-4e15-912a-87ce72847b50"/>
    <ds:schemaRef ds:uri="http://schemas.microsoft.com/office/2006/metadata/properties"/>
  </ds:schemaRefs>
</ds:datastoreItem>
</file>

<file path=customXml/itemProps8.xml><?xml version="1.0" encoding="utf-8"?>
<ds:datastoreItem xmlns:ds="http://schemas.openxmlformats.org/officeDocument/2006/customXml" ds:itemID="{60F10434-E7AD-4A8A-B903-372F60C6F4D2}">
  <ds:schemaRefs>
    <ds:schemaRef ds:uri="http://schemas.microsoft.com/sharepoint/v3/contenttype/forms"/>
  </ds:schemaRefs>
</ds:datastoreItem>
</file>

<file path=customXml/itemProps9.xml><?xml version="1.0" encoding="utf-8"?>
<ds:datastoreItem xmlns:ds="http://schemas.openxmlformats.org/officeDocument/2006/customXml" ds:itemID="{E42FEB8A-4A84-48E4-9E76-8C18507151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5997044-e0bf-412f-b8cb-af7dfb1b8eab"/>
    <ds:schemaRef ds:uri="c1e91e9f-4f5e-4e15-912a-87ce72847b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10.xml><?xml version="1.0" encoding="utf-8"?>
<ds:datastoreItem xmlns:ds="http://schemas.openxmlformats.org/officeDocument/2006/customXml" ds:itemID="{139DF094-48A9-41E3-91DC-039928FC4F6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69</TotalTime>
  <Pages>1</Pages>
  <Words>2611</Words>
  <Characters>14886</Characters>
  <Application>Microsoft Office Word</Application>
  <DocSecurity>4</DocSecurity>
  <Lines>124</Lines>
  <Paragraphs>34</Paragraphs>
  <ScaleCrop>false</ScaleCrop>
  <Company/>
  <LinksUpToDate>false</LinksUpToDate>
  <CharactersWithSpaces>17463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Intensive care as a positive place to work:
Workforce wellbeing best practice framework</dc:title>
  <dc:subject>Assurance and Improvement Unit Assessment Tool</dc:subject>
  <dc:creator>Dr. Julie Highfield</dc:creator>
  <cp:keywords/>
  <dc:description/>
  <cp:lastModifiedBy>Charlie Bearne</cp:lastModifiedBy>
  <cp:revision>42</cp:revision>
  <dcterms:created xsi:type="dcterms:W3CDTF">2021-08-06T14:18:00Z</dcterms:created>
  <dcterms:modified xsi:type="dcterms:W3CDTF">2021-10-20T19:59:00Z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0x010100BF59CBE599AC8E40A3F3235BBD8A56E7</vt:lpwstr>
  </property>
</Properties>
</file>